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1" r:id="rId7"/>
    <p:sldId id="264" r:id="rId8"/>
    <p:sldId id="270" r:id="rId9"/>
    <p:sldId id="263" r:id="rId10"/>
    <p:sldId id="265" r:id="rId11"/>
    <p:sldId id="267" r:id="rId12"/>
    <p:sldId id="266"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b="0" dirty="0" smtClean="0">
                <a:solidFill>
                  <a:srgbClr val="003366"/>
                </a:solidFill>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b="0" dirty="0" smtClean="0">
                <a:solidFill>
                  <a:srgbClr val="003366"/>
                </a:solidFill>
                <a:latin typeface="Times New Roman" panose="02020603050405020304"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dirty="0" smtClean="0">
                <a:solidFill>
                  <a:srgbClr val="003366"/>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dirty="0" smtClean="0">
                <a:solidFill>
                  <a:srgbClr val="003366"/>
                </a:solidFill>
              </a:endParaRPr>
            </a:p>
          </p:txBody>
        </p:sp>
      </p:grpSp>
      <p:sp>
        <p:nvSpPr>
          <p:cNvPr id="114696" name="Rectangle 8"/>
          <p:cNvSpPr>
            <a:spLocks noGrp="1" noChangeArrowheads="1"/>
          </p:cNvSpPr>
          <p:nvPr>
            <p:ph type="subTitle" idx="1"/>
          </p:nvPr>
        </p:nvSpPr>
        <p:spPr>
          <a:xfrm>
            <a:off x="6231467" y="2927350"/>
            <a:ext cx="5350933" cy="1822450"/>
          </a:xfrm>
        </p:spPr>
        <p:txBody>
          <a:bodyPr anchor="b"/>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14700"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defRPr/>
            </a:lvl1pPr>
          </a:lstStyle>
          <a:p>
            <a:pPr lvl="0"/>
            <a:r>
              <a:rPr lang="en-US" alt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fld id="{09E23837-443C-42C2-91FE-2D6A879B1647}" type="datetime1">
              <a:rPr lang="en-US" altLang="en-US">
                <a:solidFill>
                  <a:srgbClr val="FFFFFF"/>
                </a:solidFill>
              </a:rPr>
              <a:pPr>
                <a:defRPr/>
              </a:pPr>
              <a:t>2/7/2017</a:t>
            </a:fld>
            <a:endParaRPr lang="en-US" altLang="en-US" dirty="0">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r>
              <a:rPr lang="en-US" altLang="en-US" dirty="0">
                <a:solidFill>
                  <a:srgbClr val="003366"/>
                </a:solidFill>
              </a:rPr>
              <a:t>PERSONAL AND CONFIDENTIAL</a:t>
            </a:r>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a:lvl1pPr>
          </a:lstStyle>
          <a:p>
            <a:pPr>
              <a:defRPr/>
            </a:pPr>
            <a:fld id="{108B5CB1-68D6-497A-8356-858B30240F5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9998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1462ABE3-18F5-41A1-97E2-5E3B85A8C792}" type="datetime1">
              <a:rPr lang="en-US" altLang="en-US">
                <a:solidFill>
                  <a:srgbClr val="003366"/>
                </a:solidFill>
              </a:rPr>
              <a:pPr>
                <a:defRPr/>
              </a:pPr>
              <a:t>2/7/2017</a:t>
            </a:fld>
            <a:endParaRPr lang="en-US" alt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6" name="Rectangle 13"/>
          <p:cNvSpPr>
            <a:spLocks noGrp="1" noChangeArrowheads="1"/>
          </p:cNvSpPr>
          <p:nvPr>
            <p:ph type="sldNum" sz="quarter" idx="12"/>
          </p:nvPr>
        </p:nvSpPr>
        <p:spPr>
          <a:ln/>
        </p:spPr>
        <p:txBody>
          <a:bodyPr/>
          <a:lstStyle>
            <a:lvl1pPr>
              <a:defRPr/>
            </a:lvl1pPr>
          </a:lstStyle>
          <a:p>
            <a:pPr>
              <a:defRPr/>
            </a:pPr>
            <a:fld id="{B428212B-19BE-48BD-8BB9-ADCB514D5126}"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5909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159CB2E4-F7F3-45E0-B09F-68411A0C07BD}" type="datetime1">
              <a:rPr lang="en-US" altLang="en-US">
                <a:solidFill>
                  <a:srgbClr val="003366"/>
                </a:solidFill>
              </a:rPr>
              <a:pPr>
                <a:defRPr/>
              </a:pPr>
              <a:t>2/7/2017</a:t>
            </a:fld>
            <a:endParaRPr lang="en-US" alt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6" name="Rectangle 13"/>
          <p:cNvSpPr>
            <a:spLocks noGrp="1" noChangeArrowheads="1"/>
          </p:cNvSpPr>
          <p:nvPr>
            <p:ph type="sldNum" sz="quarter" idx="12"/>
          </p:nvPr>
        </p:nvSpPr>
        <p:spPr>
          <a:ln/>
        </p:spPr>
        <p:txBody>
          <a:bodyPr/>
          <a:lstStyle>
            <a:lvl1pPr>
              <a:defRPr/>
            </a:lvl1pPr>
          </a:lstStyle>
          <a:p>
            <a:pPr>
              <a:defRPr/>
            </a:pPr>
            <a:fld id="{D5F1D2B8-0398-4F8B-8B7E-0872E157E7F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5051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1" y="2362201"/>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47884" y="2362200"/>
            <a:ext cx="502708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347884" y="4300539"/>
            <a:ext cx="502708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fld id="{CA6CC205-5C8B-4D4E-9471-4196BF2E0C23}" type="datetime1">
              <a:rPr lang="en-US" altLang="en-US">
                <a:solidFill>
                  <a:srgbClr val="003366"/>
                </a:solidFill>
              </a:rPr>
              <a:pPr>
                <a:defRPr/>
              </a:pPr>
              <a:t>2/7/2017</a:t>
            </a:fld>
            <a:endParaRPr lang="en-US" altLang="en-US" dirty="0">
              <a:solidFill>
                <a:srgbClr val="003366"/>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8" name="Rectangle 13"/>
          <p:cNvSpPr>
            <a:spLocks noGrp="1" noChangeArrowheads="1"/>
          </p:cNvSpPr>
          <p:nvPr>
            <p:ph type="sldNum" sz="quarter" idx="12"/>
          </p:nvPr>
        </p:nvSpPr>
        <p:spPr>
          <a:ln/>
        </p:spPr>
        <p:txBody>
          <a:bodyPr/>
          <a:lstStyle>
            <a:lvl1pPr>
              <a:defRPr/>
            </a:lvl1pPr>
          </a:lstStyle>
          <a:p>
            <a:pPr>
              <a:defRPr/>
            </a:pPr>
            <a:fld id="{4BBFF2DC-DD20-4CED-9102-EC816583565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0916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7601" y="2362201"/>
            <a:ext cx="10257367" cy="3724275"/>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fld id="{23BFB3CE-49E5-4E72-B5A2-8D897016A93C}" type="datetime1">
              <a:rPr lang="en-US" altLang="en-US">
                <a:solidFill>
                  <a:srgbClr val="003366"/>
                </a:solidFill>
              </a:rPr>
              <a:pPr>
                <a:defRPr/>
              </a:pPr>
              <a:t>2/7/2017</a:t>
            </a:fld>
            <a:endParaRPr lang="en-US" alt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6" name="Rectangle 13"/>
          <p:cNvSpPr>
            <a:spLocks noGrp="1" noChangeArrowheads="1"/>
          </p:cNvSpPr>
          <p:nvPr>
            <p:ph type="sldNum" sz="quarter" idx="12"/>
          </p:nvPr>
        </p:nvSpPr>
        <p:spPr>
          <a:ln/>
        </p:spPr>
        <p:txBody>
          <a:bodyPr/>
          <a:lstStyle>
            <a:lvl1pPr>
              <a:defRPr/>
            </a:lvl1pPr>
          </a:lstStyle>
          <a:p>
            <a:pPr>
              <a:defRPr/>
            </a:pPr>
            <a:fld id="{8B1A4508-017A-47D3-9FAD-4C3919BFAA3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00646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1" y="2362201"/>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7884" y="2362201"/>
            <a:ext cx="502708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12013309-1844-4BC3-B119-7C2C18E8C930}" type="datetime1">
              <a:rPr lang="en-US" altLang="en-US">
                <a:solidFill>
                  <a:srgbClr val="003366"/>
                </a:solidFill>
              </a:rPr>
              <a:pPr>
                <a:defRPr/>
              </a:pPr>
              <a:t>2/7/2017</a:t>
            </a:fld>
            <a:endParaRPr lang="en-US" alt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7" name="Rectangle 13"/>
          <p:cNvSpPr>
            <a:spLocks noGrp="1" noChangeArrowheads="1"/>
          </p:cNvSpPr>
          <p:nvPr>
            <p:ph type="sldNum" sz="quarter" idx="12"/>
          </p:nvPr>
        </p:nvSpPr>
        <p:spPr>
          <a:ln/>
        </p:spPr>
        <p:txBody>
          <a:bodyPr/>
          <a:lstStyle>
            <a:lvl1pPr>
              <a:defRPr/>
            </a:lvl1pPr>
          </a:lstStyle>
          <a:p>
            <a:pPr>
              <a:defRPr/>
            </a:pPr>
            <a:fld id="{F385557E-1B4F-4C03-A1D1-279249F5885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3171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0" y="762000"/>
            <a:ext cx="10566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7601" y="2362200"/>
            <a:ext cx="5027084"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47884" y="2362200"/>
            <a:ext cx="502708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17601" y="4300539"/>
            <a:ext cx="5027084"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347884" y="4300539"/>
            <a:ext cx="502708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E17DB818-FE0E-471E-8A94-8FD70141E949}" type="datetime1">
              <a:rPr lang="en-US" altLang="en-US">
                <a:solidFill>
                  <a:srgbClr val="003366"/>
                </a:solidFill>
              </a:rPr>
              <a:pPr>
                <a:defRPr/>
              </a:pPr>
              <a:t>2/7/2017</a:t>
            </a:fld>
            <a:endParaRPr lang="en-US" altLang="en-US" dirty="0">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9" name="Rectangle 13"/>
          <p:cNvSpPr>
            <a:spLocks noGrp="1" noChangeArrowheads="1"/>
          </p:cNvSpPr>
          <p:nvPr>
            <p:ph type="sldNum" sz="quarter" idx="12"/>
          </p:nvPr>
        </p:nvSpPr>
        <p:spPr>
          <a:ln/>
        </p:spPr>
        <p:txBody>
          <a:bodyPr/>
          <a:lstStyle>
            <a:lvl1pPr>
              <a:defRPr/>
            </a:lvl1pPr>
          </a:lstStyle>
          <a:p>
            <a:pPr>
              <a:defRPr/>
            </a:pPr>
            <a:fld id="{06512F04-3BE0-4B03-AD73-18A8C732EEB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357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8777818" y="6305551"/>
            <a:ext cx="2840567" cy="474663"/>
          </a:xfrm>
        </p:spPr>
        <p:txBody>
          <a:bodyPr/>
          <a:lstStyle>
            <a:lvl1pPr>
              <a:defRPr/>
            </a:lvl1pPr>
          </a:lstStyle>
          <a:p>
            <a:pPr>
              <a:defRPr/>
            </a:pPr>
            <a:fld id="{4DA0DF5B-217C-4E36-B368-EA598BD5839D}" type="datetime1">
              <a:rPr lang="en-US" altLang="en-US">
                <a:solidFill>
                  <a:srgbClr val="003366"/>
                </a:solidFill>
              </a:rPr>
              <a:pPr>
                <a:defRPr/>
              </a:pPr>
              <a:t>2/7/2017</a:t>
            </a:fld>
            <a:endParaRPr lang="en-US" altLang="en-US" dirty="0">
              <a:solidFill>
                <a:srgbClr val="003366"/>
              </a:solidFill>
            </a:endParaRPr>
          </a:p>
        </p:txBody>
      </p:sp>
      <p:sp>
        <p:nvSpPr>
          <p:cNvPr id="5" name="Rectangle 13"/>
          <p:cNvSpPr>
            <a:spLocks noGrp="1" noChangeArrowheads="1"/>
          </p:cNvSpPr>
          <p:nvPr>
            <p:ph type="sldNum" sz="quarter" idx="11"/>
          </p:nvPr>
        </p:nvSpPr>
        <p:spPr/>
        <p:txBody>
          <a:bodyPr/>
          <a:lstStyle>
            <a:lvl1pPr>
              <a:defRPr/>
            </a:lvl1pPr>
          </a:lstStyle>
          <a:p>
            <a:pPr>
              <a:defRPr/>
            </a:pPr>
            <a:fld id="{A3029D06-2705-48D5-8A5B-D4A7B96FB4D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2508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9CAC711C-5CA1-4CC2-A048-6D0686F6D312}" type="datetime1">
              <a:rPr lang="en-US" altLang="en-US">
                <a:solidFill>
                  <a:srgbClr val="003366"/>
                </a:solidFill>
              </a:rPr>
              <a:pPr>
                <a:defRPr/>
              </a:pPr>
              <a:t>2/7/2017</a:t>
            </a:fld>
            <a:endParaRPr lang="en-US" alt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6" name="Rectangle 13"/>
          <p:cNvSpPr>
            <a:spLocks noGrp="1" noChangeArrowheads="1"/>
          </p:cNvSpPr>
          <p:nvPr>
            <p:ph type="sldNum" sz="quarter" idx="12"/>
          </p:nvPr>
        </p:nvSpPr>
        <p:spPr>
          <a:ln/>
        </p:spPr>
        <p:txBody>
          <a:bodyPr/>
          <a:lstStyle>
            <a:lvl1pPr>
              <a:defRPr/>
            </a:lvl1pPr>
          </a:lstStyle>
          <a:p>
            <a:pPr>
              <a:defRPr/>
            </a:pPr>
            <a:fld id="{7E3E5A87-17A1-44A2-933A-645D50B21C1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7536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1" y="2362201"/>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7884" y="2362201"/>
            <a:ext cx="502708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7A923325-C13B-4224-82B2-F0FE2540FF82}" type="datetime1">
              <a:rPr lang="en-US" altLang="en-US">
                <a:solidFill>
                  <a:srgbClr val="003366"/>
                </a:solidFill>
              </a:rPr>
              <a:pPr>
                <a:defRPr/>
              </a:pPr>
              <a:t>2/7/2017</a:t>
            </a:fld>
            <a:endParaRPr lang="en-US" alt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7" name="Rectangle 13"/>
          <p:cNvSpPr>
            <a:spLocks noGrp="1" noChangeArrowheads="1"/>
          </p:cNvSpPr>
          <p:nvPr>
            <p:ph type="sldNum" sz="quarter" idx="12"/>
          </p:nvPr>
        </p:nvSpPr>
        <p:spPr>
          <a:ln/>
        </p:spPr>
        <p:txBody>
          <a:bodyPr/>
          <a:lstStyle>
            <a:lvl1pPr>
              <a:defRPr/>
            </a:lvl1pPr>
          </a:lstStyle>
          <a:p>
            <a:pPr>
              <a:defRPr/>
            </a:pPr>
            <a:fld id="{8BB2709C-A11E-4CE5-AFF0-EA641040D54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2528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554B7164-0233-450C-9360-3C5BDCBACF6B}" type="datetime1">
              <a:rPr lang="en-US" altLang="en-US">
                <a:solidFill>
                  <a:srgbClr val="003366"/>
                </a:solidFill>
              </a:rPr>
              <a:pPr>
                <a:defRPr/>
              </a:pPr>
              <a:t>2/7/2017</a:t>
            </a:fld>
            <a:endParaRPr lang="en-US" altLang="en-US" dirty="0">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9" name="Rectangle 13"/>
          <p:cNvSpPr>
            <a:spLocks noGrp="1" noChangeArrowheads="1"/>
          </p:cNvSpPr>
          <p:nvPr>
            <p:ph type="sldNum" sz="quarter" idx="12"/>
          </p:nvPr>
        </p:nvSpPr>
        <p:spPr>
          <a:ln/>
        </p:spPr>
        <p:txBody>
          <a:bodyPr/>
          <a:lstStyle>
            <a:lvl1pPr>
              <a:defRPr/>
            </a:lvl1pPr>
          </a:lstStyle>
          <a:p>
            <a:pPr>
              <a:defRPr/>
            </a:pPr>
            <a:fld id="{20C6F9F8-7AAE-44E3-AD45-D14542D82B1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6984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C46970AC-1969-4141-A9D3-62CAE8CB9222}" type="datetime1">
              <a:rPr lang="en-US" altLang="en-US">
                <a:solidFill>
                  <a:srgbClr val="003366"/>
                </a:solidFill>
              </a:rPr>
              <a:pPr>
                <a:defRPr/>
              </a:pPr>
              <a:t>2/7/2017</a:t>
            </a:fld>
            <a:endParaRPr lang="en-US" altLang="en-US" dirty="0">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5" name="Rectangle 13"/>
          <p:cNvSpPr>
            <a:spLocks noGrp="1" noChangeArrowheads="1"/>
          </p:cNvSpPr>
          <p:nvPr>
            <p:ph type="sldNum" sz="quarter" idx="12"/>
          </p:nvPr>
        </p:nvSpPr>
        <p:spPr>
          <a:ln/>
        </p:spPr>
        <p:txBody>
          <a:bodyPr/>
          <a:lstStyle>
            <a:lvl1pPr>
              <a:defRPr/>
            </a:lvl1pPr>
          </a:lstStyle>
          <a:p>
            <a:pPr>
              <a:defRPr/>
            </a:pPr>
            <a:fld id="{29B3E831-B219-4B73-ACCB-E051E4A7211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385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2DD55D82-BD38-46FD-8363-B6EBA9E3E8CB}" type="datetime1">
              <a:rPr lang="en-US" altLang="en-US">
                <a:solidFill>
                  <a:srgbClr val="003366"/>
                </a:solidFill>
              </a:rPr>
              <a:pPr>
                <a:defRPr/>
              </a:pPr>
              <a:t>2/7/2017</a:t>
            </a:fld>
            <a:endParaRPr lang="en-US" altLang="en-US" dirty="0">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4" name="Rectangle 13"/>
          <p:cNvSpPr>
            <a:spLocks noGrp="1" noChangeArrowheads="1"/>
          </p:cNvSpPr>
          <p:nvPr>
            <p:ph type="sldNum" sz="quarter" idx="12"/>
          </p:nvPr>
        </p:nvSpPr>
        <p:spPr>
          <a:ln/>
        </p:spPr>
        <p:txBody>
          <a:bodyPr/>
          <a:lstStyle>
            <a:lvl1pPr>
              <a:defRPr/>
            </a:lvl1pPr>
          </a:lstStyle>
          <a:p>
            <a:pPr>
              <a:defRPr/>
            </a:pPr>
            <a:fld id="{B5278064-C41F-4D34-B592-DB717BBE534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4256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3C7E084D-1664-48B4-87A3-153E2BCD4B44}" type="datetime1">
              <a:rPr lang="en-US" altLang="en-US">
                <a:solidFill>
                  <a:srgbClr val="003366"/>
                </a:solidFill>
              </a:rPr>
              <a:pPr>
                <a:defRPr/>
              </a:pPr>
              <a:t>2/7/2017</a:t>
            </a:fld>
            <a:endParaRPr lang="en-US" alt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7" name="Rectangle 13"/>
          <p:cNvSpPr>
            <a:spLocks noGrp="1" noChangeArrowheads="1"/>
          </p:cNvSpPr>
          <p:nvPr>
            <p:ph type="sldNum" sz="quarter" idx="12"/>
          </p:nvPr>
        </p:nvSpPr>
        <p:spPr>
          <a:ln/>
        </p:spPr>
        <p:txBody>
          <a:bodyPr/>
          <a:lstStyle>
            <a:lvl1pPr>
              <a:defRPr/>
            </a:lvl1pPr>
          </a:lstStyle>
          <a:p>
            <a:pPr>
              <a:defRPr/>
            </a:pPr>
            <a:fld id="{CB76695F-5A28-4B96-8A6B-B8E2BE7261E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7524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32285B3D-6DF6-43AB-9D4B-2521AD29A36F}" type="datetime1">
              <a:rPr lang="en-US" altLang="en-US">
                <a:solidFill>
                  <a:srgbClr val="003366"/>
                </a:solidFill>
              </a:rPr>
              <a:pPr>
                <a:defRPr/>
              </a:pPr>
              <a:t>2/7/2017</a:t>
            </a:fld>
            <a:endParaRPr lang="en-US" alt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ltLang="en-US" dirty="0">
                <a:solidFill>
                  <a:srgbClr val="003366"/>
                </a:solidFill>
              </a:rPr>
              <a:t>PERSONAL AND CONFIDENTIAL</a:t>
            </a:r>
          </a:p>
        </p:txBody>
      </p:sp>
      <p:sp>
        <p:nvSpPr>
          <p:cNvPr id="7" name="Rectangle 13"/>
          <p:cNvSpPr>
            <a:spLocks noGrp="1" noChangeArrowheads="1"/>
          </p:cNvSpPr>
          <p:nvPr>
            <p:ph type="sldNum" sz="quarter" idx="12"/>
          </p:nvPr>
        </p:nvSpPr>
        <p:spPr>
          <a:ln/>
        </p:spPr>
        <p:txBody>
          <a:bodyPr/>
          <a:lstStyle>
            <a:lvl1pPr>
              <a:defRPr/>
            </a:lvl1pPr>
          </a:lstStyle>
          <a:p>
            <a:pPr>
              <a:defRPr/>
            </a:pPr>
            <a:fld id="{099D6ADA-DA02-4525-A520-F59D5DBC161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6796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dirty="0" smtClean="0">
                  <a:solidFill>
                    <a:srgbClr val="003366"/>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sz="1800" b="1" dirty="0">
                  <a:solidFill>
                    <a:srgbClr val="003366"/>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dirty="0" smtClean="0">
                  <a:solidFill>
                    <a:srgbClr val="003366"/>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dirty="0" smtClean="0">
                  <a:solidFill>
                    <a:srgbClr val="003366"/>
                  </a:solidFill>
                </a:endParaRPr>
              </a:p>
            </p:txBody>
          </p:sp>
        </p:grpSp>
      </p:grpSp>
      <p:sp>
        <p:nvSpPr>
          <p:cNvPr id="1027"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5"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lvl1pPr>
          </a:lstStyle>
          <a:p>
            <a:pPr fontAlgn="base">
              <a:spcBef>
                <a:spcPct val="0"/>
              </a:spcBef>
              <a:spcAft>
                <a:spcPct val="0"/>
              </a:spcAft>
              <a:defRPr/>
            </a:pPr>
            <a:fld id="{5721B620-050E-44C4-84A6-E1F42F451940}" type="datetime1">
              <a:rPr lang="en-US" altLang="en-US">
                <a:solidFill>
                  <a:srgbClr val="003366"/>
                </a:solidFill>
              </a:rPr>
              <a:pPr fontAlgn="base">
                <a:spcBef>
                  <a:spcPct val="0"/>
                </a:spcBef>
                <a:spcAft>
                  <a:spcPct val="0"/>
                </a:spcAft>
                <a:defRPr/>
              </a:pPr>
              <a:t>2/7/2017</a:t>
            </a:fld>
            <a:endParaRPr lang="en-US" altLang="en-US" dirty="0">
              <a:solidFill>
                <a:srgbClr val="003366"/>
              </a:solidFill>
            </a:endParaRPr>
          </a:p>
        </p:txBody>
      </p:sp>
      <p:sp>
        <p:nvSpPr>
          <p:cNvPr id="113676" name="Rectangle 12"/>
          <p:cNvSpPr>
            <a:spLocks noGrp="1" noChangeArrowheads="1"/>
          </p:cNvSpPr>
          <p:nvPr>
            <p:ph type="ftr" sz="quarter" idx="3"/>
          </p:nvPr>
        </p:nvSpPr>
        <p:spPr bwMode="auto">
          <a:xfrm>
            <a:off x="2032000" y="6248401"/>
            <a:ext cx="81280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lvl1pPr>
          </a:lstStyle>
          <a:p>
            <a:pPr fontAlgn="base">
              <a:spcBef>
                <a:spcPct val="0"/>
              </a:spcBef>
              <a:spcAft>
                <a:spcPct val="0"/>
              </a:spcAft>
              <a:defRPr/>
            </a:pPr>
            <a:r>
              <a:rPr lang="en-US" altLang="en-US" dirty="0">
                <a:solidFill>
                  <a:srgbClr val="003366"/>
                </a:solidFill>
              </a:rPr>
              <a:t>PERSONAL AND CONFIDENTIAL</a:t>
            </a:r>
          </a:p>
        </p:txBody>
      </p:sp>
      <p:sp>
        <p:nvSpPr>
          <p:cNvPr id="113677"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a:solidFill>
                  <a:schemeClr val="bg1"/>
                </a:solidFill>
              </a:defRPr>
            </a:lvl1pPr>
          </a:lstStyle>
          <a:p>
            <a:pPr fontAlgn="base">
              <a:spcBef>
                <a:spcPct val="0"/>
              </a:spcBef>
              <a:spcAft>
                <a:spcPct val="0"/>
              </a:spcAft>
              <a:defRPr/>
            </a:pPr>
            <a:fld id="{909BA20A-A664-428B-8FB3-48C646F19512}" type="slidenum">
              <a:rPr lang="en-US" altLang="en-US" b="1">
                <a:solidFill>
                  <a:srgbClr val="FFFFFF"/>
                </a:solidFill>
              </a:rPr>
              <a:pPr fontAlgn="base">
                <a:spcBef>
                  <a:spcPct val="0"/>
                </a:spcBef>
                <a:spcAft>
                  <a:spcPct val="0"/>
                </a:spcAft>
                <a:defRPr/>
              </a:pPr>
              <a:t>‹#›</a:t>
            </a:fld>
            <a:endParaRPr lang="en-US" altLang="en-US" b="1" dirty="0">
              <a:solidFill>
                <a:srgbClr val="FFFFFF"/>
              </a:solidFill>
            </a:endParaRPr>
          </a:p>
        </p:txBody>
      </p:sp>
    </p:spTree>
    <p:extLst>
      <p:ext uri="{BB962C8B-B14F-4D97-AF65-F5344CB8AC3E}">
        <p14:creationId xmlns:p14="http://schemas.microsoft.com/office/powerpoint/2010/main" val="1049349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Font typeface="Wingdings" panose="05000000000000000000" pitchFamily="2" charset="2"/>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Combustion" TargetMode="External"/><Relationship Id="rId3" Type="http://schemas.openxmlformats.org/officeDocument/2006/relationships/hyperlink" Target="https://en.wikipedia.org/wiki/Odorless" TargetMode="External"/><Relationship Id="rId7" Type="http://schemas.openxmlformats.org/officeDocument/2006/relationships/hyperlink" Target="https://en.wikipedia.org/wiki/Energy" TargetMode="External"/><Relationship Id="rId2" Type="http://schemas.openxmlformats.org/officeDocument/2006/relationships/hyperlink" Target="https://en.wikipedia.org/wiki/Transparency_(optics)" TargetMode="External"/><Relationship Id="rId1" Type="http://schemas.openxmlformats.org/officeDocument/2006/relationships/slideLayout" Target="../slideLayouts/slideLayout2.xml"/><Relationship Id="rId6" Type="http://schemas.openxmlformats.org/officeDocument/2006/relationships/hyperlink" Target="https://en.wikipedia.org/wiki/Gaseous" TargetMode="External"/><Relationship Id="rId11" Type="http://schemas.openxmlformats.org/officeDocument/2006/relationships/image" Target="../media/image5.png"/><Relationship Id="rId5" Type="http://schemas.openxmlformats.org/officeDocument/2006/relationships/hyperlink" Target="https://en.wikipedia.org/wiki/NFPA_704" TargetMode="External"/><Relationship Id="rId10" Type="http://schemas.openxmlformats.org/officeDocument/2006/relationships/hyperlink" Target="https://en.wikipedia.org/wiki/Hydrogen_embrittlement" TargetMode="External"/><Relationship Id="rId4" Type="http://schemas.openxmlformats.org/officeDocument/2006/relationships/hyperlink" Target="https://en.wikipedia.org/wiki/Taste" TargetMode="External"/><Relationship Id="rId9" Type="http://schemas.openxmlformats.org/officeDocument/2006/relationships/hyperlink" Target="https://en.wikipedia.org/wiki/Buoyan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Detonation" TargetMode="External"/><Relationship Id="rId2" Type="http://schemas.openxmlformats.org/officeDocument/2006/relationships/hyperlink" Target="https://en.wikipedia.org/wiki/Deflagr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Titanium" TargetMode="External"/><Relationship Id="rId2" Type="http://schemas.openxmlformats.org/officeDocument/2006/relationships/hyperlink" Target="https://en.wikipedia.org/wiki/Aluminium"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Beryllium_copper" TargetMode="External"/><Relationship Id="rId4" Type="http://schemas.openxmlformats.org/officeDocument/2006/relationships/hyperlink" Target="https://en.wikipedia.org/wiki/Copp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Hydrogen_sens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dt" sz="quarter" idx="10"/>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defRPr>
                <a:solidFill>
                  <a:schemeClr val="tx1"/>
                </a:solidFill>
                <a:latin typeface="Arial" panose="020B0604020202020204" pitchFamily="34" charset="0"/>
              </a:defRPr>
            </a:lvl4pPr>
            <a:lvl5pPr marL="2057400" indent="-228600">
              <a:spcBef>
                <a:spcPct val="20000"/>
              </a:spcBef>
              <a:buClr>
                <a:schemeClr val="tx1"/>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9pPr>
          </a:lstStyle>
          <a:p>
            <a:pPr>
              <a:spcBef>
                <a:spcPct val="0"/>
              </a:spcBef>
              <a:buClrTx/>
              <a:buSzTx/>
              <a:buFontTx/>
              <a:buNone/>
            </a:pPr>
            <a:fld id="{A58677C5-8545-4D9C-B103-89A9CA21E7FE}" type="datetime1">
              <a:rPr lang="en-US" altLang="en-US" sz="1400">
                <a:solidFill>
                  <a:srgbClr val="FFFFFF"/>
                </a:solidFill>
              </a:rPr>
              <a:pPr>
                <a:spcBef>
                  <a:spcPct val="0"/>
                </a:spcBef>
                <a:buClrTx/>
                <a:buSzTx/>
                <a:buFontTx/>
                <a:buNone/>
              </a:pPr>
              <a:t>2/7/2017</a:t>
            </a:fld>
            <a:endParaRPr lang="en-US" altLang="en-US" sz="1400" dirty="0">
              <a:solidFill>
                <a:srgbClr val="FFFFFF"/>
              </a:solidFill>
            </a:endParaRPr>
          </a:p>
        </p:txBody>
      </p:sp>
      <p:sp>
        <p:nvSpPr>
          <p:cNvPr id="5123" name="Rectangle 11"/>
          <p:cNvSpPr>
            <a:spLocks noGrp="1" noChangeArrowheads="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defRPr>
                <a:solidFill>
                  <a:schemeClr val="tx1"/>
                </a:solidFill>
                <a:latin typeface="Arial" panose="020B0604020202020204" pitchFamily="34" charset="0"/>
              </a:defRPr>
            </a:lvl4pPr>
            <a:lvl5pPr marL="2057400" indent="-228600">
              <a:spcBef>
                <a:spcPct val="20000"/>
              </a:spcBef>
              <a:buClr>
                <a:schemeClr val="tx1"/>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defRPr>
                <a:solidFill>
                  <a:schemeClr val="tx1"/>
                </a:solidFill>
                <a:latin typeface="Arial" panose="020B0604020202020204" pitchFamily="34" charset="0"/>
              </a:defRPr>
            </a:lvl9pPr>
          </a:lstStyle>
          <a:p>
            <a:pPr>
              <a:spcBef>
                <a:spcPct val="0"/>
              </a:spcBef>
              <a:buClrTx/>
              <a:buSzTx/>
              <a:buFontTx/>
              <a:buNone/>
            </a:pPr>
            <a:fld id="{B3A8DC94-8F74-4271-9435-A2FD50FB3E99}" type="slidenum">
              <a:rPr lang="en-US" altLang="en-US" sz="2600">
                <a:solidFill>
                  <a:srgbClr val="FFFFFF"/>
                </a:solidFill>
              </a:rPr>
              <a:pPr>
                <a:spcBef>
                  <a:spcPct val="0"/>
                </a:spcBef>
                <a:buClrTx/>
                <a:buSzTx/>
                <a:buFontTx/>
                <a:buNone/>
              </a:pPr>
              <a:t>1</a:t>
            </a:fld>
            <a:endParaRPr lang="en-US" altLang="en-US" sz="2600" dirty="0">
              <a:solidFill>
                <a:srgbClr val="FFFFFF"/>
              </a:solidFill>
            </a:endParaRPr>
          </a:p>
        </p:txBody>
      </p:sp>
      <p:sp>
        <p:nvSpPr>
          <p:cNvPr id="5124" name="AutoShape 2"/>
          <p:cNvSpPr>
            <a:spLocks noGrp="1" noChangeArrowheads="1"/>
          </p:cNvSpPr>
          <p:nvPr>
            <p:ph type="ctrTitle"/>
          </p:nvPr>
        </p:nvSpPr>
        <p:spPr>
          <a:xfrm>
            <a:off x="2209800" y="990600"/>
            <a:ext cx="8458200" cy="1905000"/>
          </a:xfrm>
        </p:spPr>
        <p:txBody>
          <a:bodyPr/>
          <a:lstStyle/>
          <a:p>
            <a:pPr algn="ctr" eaLnBrk="1" hangingPunct="1"/>
            <a:r>
              <a:rPr lang="en-US" altLang="en-US" sz="4000" dirty="0" smtClean="0"/>
              <a:t>Special Hazards of Hydrogen Gas in the Laboratory</a:t>
            </a:r>
            <a:endParaRPr lang="en-US" altLang="en-US" sz="4000" dirty="0"/>
          </a:p>
        </p:txBody>
      </p:sp>
      <p:sp>
        <p:nvSpPr>
          <p:cNvPr id="5125" name="Rectangle 3"/>
          <p:cNvSpPr>
            <a:spLocks noGrp="1" noChangeArrowheads="1"/>
          </p:cNvSpPr>
          <p:nvPr>
            <p:ph type="subTitle" idx="1"/>
          </p:nvPr>
        </p:nvSpPr>
        <p:spPr/>
        <p:txBody>
          <a:bodyPr/>
          <a:lstStyle/>
          <a:p>
            <a:pPr eaLnBrk="1" hangingPunct="1"/>
            <a:r>
              <a:rPr lang="en-US" altLang="en-US" dirty="0" smtClean="0"/>
              <a:t>David Frurip, PhD</a:t>
            </a:r>
          </a:p>
          <a:p>
            <a:pPr eaLnBrk="1" hangingPunct="1"/>
            <a:r>
              <a:rPr lang="en-US" altLang="en-US" dirty="0" smtClean="0"/>
              <a:t>MSU Consultant</a:t>
            </a:r>
          </a:p>
          <a:p>
            <a:pPr eaLnBrk="1" hangingPunct="1"/>
            <a:r>
              <a:rPr lang="en-US" altLang="en-US" dirty="0" smtClean="0"/>
              <a:t>Midland, MI  </a:t>
            </a:r>
          </a:p>
        </p:txBody>
      </p:sp>
      <p:pic>
        <p:nvPicPr>
          <p:cNvPr id="512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1" y="5232400"/>
            <a:ext cx="279082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07388" y="3291345"/>
            <a:ext cx="4573277" cy="2561310"/>
          </a:xfrm>
          <a:prstGeom prst="rect">
            <a:avLst/>
          </a:prstGeom>
        </p:spPr>
      </p:pic>
    </p:spTree>
    <p:extLst>
      <p:ext uri="{BB962C8B-B14F-4D97-AF65-F5344CB8AC3E}">
        <p14:creationId xmlns:p14="http://schemas.microsoft.com/office/powerpoint/2010/main" val="3246496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Incidents</a:t>
            </a:r>
            <a:endParaRPr lang="en-US" dirty="0"/>
          </a:p>
        </p:txBody>
      </p:sp>
      <p:sp>
        <p:nvSpPr>
          <p:cNvPr id="3" name="Content Placeholder 2"/>
          <p:cNvSpPr>
            <a:spLocks noGrp="1"/>
          </p:cNvSpPr>
          <p:nvPr>
            <p:ph idx="1"/>
          </p:nvPr>
        </p:nvSpPr>
        <p:spPr/>
        <p:txBody>
          <a:bodyPr/>
          <a:lstStyle/>
          <a:p>
            <a:r>
              <a:rPr lang="en-US" dirty="0" smtClean="0"/>
              <a:t>Univ. of Missouri</a:t>
            </a:r>
          </a:p>
          <a:p>
            <a:endParaRPr lang="en-US"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10</a:t>
            </a:fld>
            <a:endParaRPr lang="en-US" altLang="en-US" dirty="0">
              <a:solidFill>
                <a:srgbClr val="FFFFFF"/>
              </a:solidFill>
            </a:endParaRPr>
          </a:p>
        </p:txBody>
      </p:sp>
      <p:pic>
        <p:nvPicPr>
          <p:cNvPr id="6" name="Picture 5"/>
          <p:cNvPicPr>
            <a:picLocks noChangeAspect="1"/>
          </p:cNvPicPr>
          <p:nvPr/>
        </p:nvPicPr>
        <p:blipFill>
          <a:blip r:embed="rId2"/>
          <a:stretch>
            <a:fillRect/>
          </a:stretch>
        </p:blipFill>
        <p:spPr>
          <a:xfrm>
            <a:off x="6438508" y="73448"/>
            <a:ext cx="5608113" cy="6232103"/>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258098" y="2362201"/>
            <a:ext cx="5953125" cy="4200525"/>
          </a:xfrm>
          <a:prstGeom prst="rect">
            <a:avLst/>
          </a:prstGeom>
          <a:ln>
            <a:solidFill>
              <a:schemeClr val="accent1"/>
            </a:solidFill>
          </a:ln>
        </p:spPr>
      </p:pic>
    </p:spTree>
    <p:extLst>
      <p:ext uri="{BB962C8B-B14F-4D97-AF65-F5344CB8AC3E}">
        <p14:creationId xmlns:p14="http://schemas.microsoft.com/office/powerpoint/2010/main" val="122791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Incidents,</a:t>
            </a:r>
            <a:br>
              <a:rPr lang="en-US" dirty="0" smtClean="0"/>
            </a:br>
            <a:r>
              <a:rPr lang="en-US" dirty="0" smtClean="0"/>
              <a:t> cont’d</a:t>
            </a:r>
            <a:endParaRPr lang="en-US" dirty="0"/>
          </a:p>
        </p:txBody>
      </p:sp>
      <p:sp>
        <p:nvSpPr>
          <p:cNvPr id="3" name="Content Placeholder 2"/>
          <p:cNvSpPr>
            <a:spLocks noGrp="1"/>
          </p:cNvSpPr>
          <p:nvPr>
            <p:ph idx="1"/>
          </p:nvPr>
        </p:nvSpPr>
        <p:spPr/>
        <p:txBody>
          <a:bodyPr/>
          <a:lstStyle/>
          <a:p>
            <a:r>
              <a:rPr lang="en-US" dirty="0" smtClean="0"/>
              <a:t>Univ. of Hawaii 2015</a:t>
            </a:r>
          </a:p>
          <a:p>
            <a:endParaRPr lang="en-US"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11</a:t>
            </a:fld>
            <a:endParaRPr lang="en-US" altLang="en-US" dirty="0">
              <a:solidFill>
                <a:srgbClr val="FFFFFF"/>
              </a:solidFill>
            </a:endParaRPr>
          </a:p>
        </p:txBody>
      </p:sp>
      <p:pic>
        <p:nvPicPr>
          <p:cNvPr id="6" name="Picture 5"/>
          <p:cNvPicPr>
            <a:picLocks noChangeAspect="1"/>
          </p:cNvPicPr>
          <p:nvPr/>
        </p:nvPicPr>
        <p:blipFill>
          <a:blip r:embed="rId2"/>
          <a:stretch>
            <a:fillRect/>
          </a:stretch>
        </p:blipFill>
        <p:spPr>
          <a:xfrm>
            <a:off x="6730739" y="238749"/>
            <a:ext cx="5552386" cy="5847727"/>
          </a:xfrm>
          <a:prstGeom prst="rect">
            <a:avLst/>
          </a:prstGeom>
          <a:ln w="31750">
            <a:solidFill>
              <a:schemeClr val="accent1"/>
            </a:solidFill>
          </a:ln>
        </p:spPr>
      </p:pic>
      <p:pic>
        <p:nvPicPr>
          <p:cNvPr id="7" name="Picture 6"/>
          <p:cNvPicPr>
            <a:picLocks noChangeAspect="1"/>
          </p:cNvPicPr>
          <p:nvPr/>
        </p:nvPicPr>
        <p:blipFill>
          <a:blip r:embed="rId3"/>
          <a:stretch>
            <a:fillRect/>
          </a:stretch>
        </p:blipFill>
        <p:spPr>
          <a:xfrm>
            <a:off x="136245" y="2870070"/>
            <a:ext cx="2333605" cy="3216406"/>
          </a:xfrm>
          <a:prstGeom prst="rect">
            <a:avLst/>
          </a:prstGeom>
          <a:ln w="31750">
            <a:solidFill>
              <a:schemeClr val="tx1"/>
            </a:solidFill>
          </a:ln>
        </p:spPr>
      </p:pic>
      <p:pic>
        <p:nvPicPr>
          <p:cNvPr id="8" name="Picture 7"/>
          <p:cNvPicPr>
            <a:picLocks noChangeAspect="1"/>
          </p:cNvPicPr>
          <p:nvPr/>
        </p:nvPicPr>
        <p:blipFill>
          <a:blip r:embed="rId4"/>
          <a:stretch>
            <a:fillRect/>
          </a:stretch>
        </p:blipFill>
        <p:spPr>
          <a:xfrm>
            <a:off x="2669658" y="3308255"/>
            <a:ext cx="3957386" cy="2227100"/>
          </a:xfrm>
          <a:prstGeom prst="rect">
            <a:avLst/>
          </a:prstGeom>
          <a:ln w="31750">
            <a:solidFill>
              <a:schemeClr val="accent1"/>
            </a:solidFill>
          </a:ln>
        </p:spPr>
      </p:pic>
    </p:spTree>
    <p:extLst>
      <p:ext uri="{BB962C8B-B14F-4D97-AF65-F5344CB8AC3E}">
        <p14:creationId xmlns:p14="http://schemas.microsoft.com/office/powerpoint/2010/main" val="85419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Fatality in China (2015)</a:t>
            </a:r>
            <a:endParaRPr lang="en-US" dirty="0"/>
          </a:p>
        </p:txBody>
      </p:sp>
      <p:sp>
        <p:nvSpPr>
          <p:cNvPr id="3" name="Content Placeholder 2"/>
          <p:cNvSpPr>
            <a:spLocks noGrp="1"/>
          </p:cNvSpPr>
          <p:nvPr>
            <p:ph idx="1"/>
          </p:nvPr>
        </p:nvSpPr>
        <p:spPr>
          <a:xfrm>
            <a:off x="1117602" y="2361803"/>
            <a:ext cx="3301378" cy="3724275"/>
          </a:xfrm>
        </p:spPr>
        <p:txBody>
          <a:bodyPr/>
          <a:lstStyle/>
          <a:p>
            <a:pPr marL="0" indent="0">
              <a:buNone/>
            </a:pPr>
            <a:endParaRPr lang="en-US" sz="1800" b="1" dirty="0"/>
          </a:p>
          <a:p>
            <a:r>
              <a:rPr lang="en-US" sz="1800" b="1" dirty="0" smtClean="0"/>
              <a:t>“The </a:t>
            </a:r>
            <a:r>
              <a:rPr lang="en-US" sz="1800" b="1" dirty="0"/>
              <a:t>scientific community in China has been shocked by an accident in a laboratory at the prestigious Tsinghua University in Beijing, where it is believed that an explosion, and resulting fire, from bulk supplied hydrogen gas being used in the lab caused the death of a post doctorate researcher. </a:t>
            </a:r>
            <a:r>
              <a:rPr lang="en-US" sz="1800" b="1" dirty="0" smtClean="0"/>
              <a:t>“</a:t>
            </a:r>
            <a:endParaRPr lang="en-US" sz="1800" b="1" dirty="0"/>
          </a:p>
          <a:p>
            <a:endParaRPr lang="en-US" sz="1200" dirty="0"/>
          </a:p>
          <a:p>
            <a:pPr marL="0" indent="0">
              <a:buNone/>
            </a:pPr>
            <a:endParaRPr lang="en-US" sz="12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12</a:t>
            </a:fld>
            <a:endParaRPr lang="en-US" altLang="en-US" dirty="0">
              <a:solidFill>
                <a:srgbClr val="FFFFFF"/>
              </a:solidFill>
            </a:endParaRPr>
          </a:p>
        </p:txBody>
      </p:sp>
      <p:pic>
        <p:nvPicPr>
          <p:cNvPr id="8" name="Picture 7"/>
          <p:cNvPicPr>
            <a:picLocks noChangeAspect="1"/>
          </p:cNvPicPr>
          <p:nvPr/>
        </p:nvPicPr>
        <p:blipFill>
          <a:blip r:embed="rId2"/>
          <a:stretch>
            <a:fillRect/>
          </a:stretch>
        </p:blipFill>
        <p:spPr>
          <a:xfrm>
            <a:off x="7458693" y="275432"/>
            <a:ext cx="3943350" cy="6267450"/>
          </a:xfrm>
          <a:prstGeom prst="rect">
            <a:avLst/>
          </a:prstGeom>
        </p:spPr>
      </p:pic>
      <p:pic>
        <p:nvPicPr>
          <p:cNvPr id="9" name="Picture 8"/>
          <p:cNvPicPr>
            <a:picLocks noChangeAspect="1"/>
          </p:cNvPicPr>
          <p:nvPr/>
        </p:nvPicPr>
        <p:blipFill>
          <a:blip r:embed="rId3"/>
          <a:stretch>
            <a:fillRect/>
          </a:stretch>
        </p:blipFill>
        <p:spPr>
          <a:xfrm>
            <a:off x="4599337" y="2391568"/>
            <a:ext cx="2678999" cy="3521088"/>
          </a:xfrm>
          <a:prstGeom prst="rect">
            <a:avLst/>
          </a:prstGeom>
        </p:spPr>
      </p:pic>
    </p:spTree>
    <p:extLst>
      <p:ext uri="{BB962C8B-B14F-4D97-AF65-F5344CB8AC3E}">
        <p14:creationId xmlns:p14="http://schemas.microsoft.com/office/powerpoint/2010/main" val="363515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Hazards in This Laboratory and How They are Mitigated</a:t>
            </a:r>
            <a:endParaRPr lang="en-US" dirty="0"/>
          </a:p>
        </p:txBody>
      </p:sp>
      <p:sp>
        <p:nvSpPr>
          <p:cNvPr id="3" name="Content Placeholder 2"/>
          <p:cNvSpPr>
            <a:spLocks noGrp="1"/>
          </p:cNvSpPr>
          <p:nvPr>
            <p:ph idx="1"/>
          </p:nvPr>
        </p:nvSpPr>
        <p:spPr/>
        <p:txBody>
          <a:bodyPr/>
          <a:lstStyle/>
          <a:p>
            <a:r>
              <a:rPr lang="en-US" b="1" u="sng" dirty="0" smtClean="0">
                <a:solidFill>
                  <a:srgbClr val="FF0000"/>
                </a:solidFill>
              </a:rPr>
              <a:t>This is a placeholder slide (or slides) for the PI and staff to indicate:</a:t>
            </a:r>
          </a:p>
          <a:p>
            <a:pPr marL="914400" lvl="1" indent="-457200">
              <a:buFont typeface="+mj-lt"/>
              <a:buAutoNum type="arabicPeriod"/>
            </a:pPr>
            <a:r>
              <a:rPr lang="en-US" dirty="0"/>
              <a:t>H</a:t>
            </a:r>
            <a:r>
              <a:rPr lang="en-US" dirty="0" smtClean="0"/>
              <a:t>ow hydrogen is used in their lab?</a:t>
            </a:r>
          </a:p>
          <a:p>
            <a:pPr marL="914400" lvl="1" indent="-457200">
              <a:buFont typeface="+mj-lt"/>
              <a:buAutoNum type="arabicPeriod"/>
            </a:pPr>
            <a:r>
              <a:rPr lang="en-US" dirty="0" smtClean="0"/>
              <a:t>What credible scenarios could occur where flammable hydrogen atmospheres might occur?</a:t>
            </a:r>
          </a:p>
          <a:p>
            <a:pPr marL="857250" lvl="2" indent="0"/>
            <a:r>
              <a:rPr lang="en-US" dirty="0" smtClean="0"/>
              <a:t>		Include normal operation and worst case scenarios</a:t>
            </a:r>
          </a:p>
          <a:p>
            <a:pPr marL="914400" lvl="1" indent="-457200">
              <a:buFont typeface="+mj-lt"/>
              <a:buAutoNum type="arabicPeriod"/>
            </a:pPr>
            <a:r>
              <a:rPr lang="en-US" dirty="0" smtClean="0"/>
              <a:t>What measures are in place to mitigate/prevent the situations in bullet 2.</a:t>
            </a:r>
          </a:p>
          <a:p>
            <a:pPr marL="857250" lvl="2" indent="0"/>
            <a:r>
              <a:rPr lang="en-US" dirty="0" smtClean="0"/>
              <a:t>		Include engineering controls and operating discipline</a:t>
            </a:r>
          </a:p>
          <a:p>
            <a:pPr marL="914400" lvl="1" indent="-457200">
              <a:buFont typeface="+mj-lt"/>
              <a:buAutoNum type="arabicPeriod"/>
            </a:pPr>
            <a:endParaRPr lang="en-US"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13</a:t>
            </a:fld>
            <a:endParaRPr lang="en-US" altLang="en-US" dirty="0">
              <a:solidFill>
                <a:srgbClr val="FFFFFF"/>
              </a:solidFill>
            </a:endParaRPr>
          </a:p>
        </p:txBody>
      </p:sp>
    </p:spTree>
    <p:extLst>
      <p:ext uri="{BB962C8B-B14F-4D97-AF65-F5344CB8AC3E}">
        <p14:creationId xmlns:p14="http://schemas.microsoft.com/office/powerpoint/2010/main" val="271142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Hydrogen is a special flammable gas with unique hazardous properties</a:t>
            </a:r>
          </a:p>
          <a:p>
            <a:r>
              <a:rPr lang="en-US" dirty="0" smtClean="0"/>
              <a:t>Extra attention and safety evaluation are required using hydrogen in the laboratory</a:t>
            </a:r>
          </a:p>
          <a:p>
            <a:r>
              <a:rPr lang="en-US" dirty="0" smtClean="0"/>
              <a:t>Minimize the quantities used in the lab as is practical</a:t>
            </a:r>
          </a:p>
          <a:p>
            <a:r>
              <a:rPr lang="en-US" dirty="0" smtClean="0"/>
              <a:t>Always use copper tubing in hydrogen service</a:t>
            </a:r>
          </a:p>
          <a:p>
            <a:r>
              <a:rPr lang="en-US" dirty="0" smtClean="0"/>
              <a:t>Involve EHS and other experts to ensure your process does not operate in a flammable zone</a:t>
            </a:r>
            <a:endParaRPr lang="en-US"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14</a:t>
            </a:fld>
            <a:endParaRPr lang="en-US" altLang="en-US" dirty="0">
              <a:solidFill>
                <a:srgbClr val="FFFFFF"/>
              </a:solidFill>
            </a:endParaRPr>
          </a:p>
        </p:txBody>
      </p:sp>
    </p:spTree>
    <p:extLst>
      <p:ext uri="{BB962C8B-B14F-4D97-AF65-F5344CB8AC3E}">
        <p14:creationId xmlns:p14="http://schemas.microsoft.com/office/powerpoint/2010/main" val="183298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63084" y="799707"/>
            <a:ext cx="10566400" cy="1143000"/>
          </a:xfrm>
          <a:noFill/>
        </p:spPr>
        <p:txBody>
          <a:bodyPr/>
          <a:lstStyle/>
          <a:p>
            <a:pPr algn="ctr"/>
            <a:r>
              <a:rPr lang="en-US" altLang="en-US" dirty="0" smtClean="0"/>
              <a:t>Hydrogen is a Commonly Used</a:t>
            </a:r>
            <a:br>
              <a:rPr lang="en-US" altLang="en-US" dirty="0" smtClean="0"/>
            </a:br>
            <a:r>
              <a:rPr lang="en-US" altLang="en-US" dirty="0" smtClean="0"/>
              <a:t>Gas in the Chemical Laboratory</a:t>
            </a:r>
          </a:p>
        </p:txBody>
      </p:sp>
      <p:sp>
        <p:nvSpPr>
          <p:cNvPr id="3" name="Content Placeholder 2"/>
          <p:cNvSpPr>
            <a:spLocks noGrp="1"/>
          </p:cNvSpPr>
          <p:nvPr>
            <p:ph idx="1"/>
          </p:nvPr>
        </p:nvSpPr>
        <p:spPr/>
        <p:txBody>
          <a:bodyPr>
            <a:normAutofit/>
          </a:bodyPr>
          <a:lstStyle/>
          <a:p>
            <a:pPr>
              <a:defRPr/>
            </a:pPr>
            <a:r>
              <a:rPr lang="en-US" sz="3200" dirty="0" smtClean="0"/>
              <a:t>Fuel in chromatography flame detectors</a:t>
            </a:r>
          </a:p>
          <a:p>
            <a:pPr>
              <a:defRPr/>
            </a:pPr>
            <a:r>
              <a:rPr lang="en-US" sz="3200" dirty="0" smtClean="0"/>
              <a:t>Chemistry (reduction reactions, hydrogenations)</a:t>
            </a:r>
          </a:p>
          <a:p>
            <a:pPr>
              <a:defRPr/>
            </a:pPr>
            <a:r>
              <a:rPr lang="en-US" sz="3200" dirty="0" smtClean="0"/>
              <a:t>Activating catalysts</a:t>
            </a:r>
          </a:p>
          <a:p>
            <a:pPr>
              <a:defRPr/>
            </a:pPr>
            <a:r>
              <a:rPr lang="en-US" sz="3200" dirty="0" smtClean="0"/>
              <a:t>Semiconductor applications</a:t>
            </a:r>
          </a:p>
          <a:p>
            <a:pPr>
              <a:defRPr/>
            </a:pPr>
            <a:r>
              <a:rPr lang="en-US" sz="3200" dirty="0" smtClean="0"/>
              <a:t>Maintaining anaerobic atmospheres in glove boxes/bags</a:t>
            </a:r>
          </a:p>
          <a:p>
            <a:pPr>
              <a:defRPr/>
            </a:pPr>
            <a:endParaRPr lang="en-US" sz="3200" dirty="0" smtClean="0"/>
          </a:p>
        </p:txBody>
      </p:sp>
      <p:pic>
        <p:nvPicPr>
          <p:cNvPr id="2" name="Picture 1"/>
          <p:cNvPicPr>
            <a:picLocks noChangeAspect="1"/>
          </p:cNvPicPr>
          <p:nvPr/>
        </p:nvPicPr>
        <p:blipFill>
          <a:blip r:embed="rId2"/>
          <a:stretch>
            <a:fillRect/>
          </a:stretch>
        </p:blipFill>
        <p:spPr>
          <a:xfrm>
            <a:off x="10030855" y="0"/>
            <a:ext cx="1990725" cy="1990725"/>
          </a:xfrm>
          <a:prstGeom prst="rect">
            <a:avLst/>
          </a:prstGeom>
        </p:spPr>
      </p:pic>
      <p:pic>
        <p:nvPicPr>
          <p:cNvPr id="4" name="Picture 3"/>
          <p:cNvPicPr>
            <a:picLocks noChangeAspect="1"/>
          </p:cNvPicPr>
          <p:nvPr/>
        </p:nvPicPr>
        <p:blipFill>
          <a:blip r:embed="rId3"/>
          <a:stretch>
            <a:fillRect/>
          </a:stretch>
        </p:blipFill>
        <p:spPr>
          <a:xfrm>
            <a:off x="10629065" y="3009065"/>
            <a:ext cx="1152525" cy="3743325"/>
          </a:xfrm>
          <a:prstGeom prst="rect">
            <a:avLst/>
          </a:prstGeom>
        </p:spPr>
      </p:pic>
    </p:spTree>
    <p:extLst>
      <p:ext uri="{BB962C8B-B14F-4D97-AF65-F5344CB8AC3E}">
        <p14:creationId xmlns:p14="http://schemas.microsoft.com/office/powerpoint/2010/main" val="421032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985" y="923324"/>
            <a:ext cx="10566400" cy="1143000"/>
          </a:xfrm>
        </p:spPr>
        <p:txBody>
          <a:bodyPr/>
          <a:lstStyle/>
          <a:p>
            <a:r>
              <a:rPr lang="en-US" sz="2800" dirty="0" smtClean="0"/>
              <a:t>Hazards of Hydrogen </a:t>
            </a:r>
            <a:br>
              <a:rPr lang="en-US" sz="2800" dirty="0" smtClean="0"/>
            </a:br>
            <a:r>
              <a:rPr lang="en-US" sz="2800" dirty="0" smtClean="0"/>
              <a:t>in the Laboratory –</a:t>
            </a:r>
            <a:br>
              <a:rPr lang="en-US" sz="2800" dirty="0" smtClean="0"/>
            </a:br>
            <a:r>
              <a:rPr lang="en-US" sz="2800" dirty="0" smtClean="0"/>
              <a:t> </a:t>
            </a:r>
            <a:r>
              <a:rPr lang="en-US" sz="2800" i="1" dirty="0" smtClean="0">
                <a:solidFill>
                  <a:srgbClr val="FF0000"/>
                </a:solidFill>
              </a:rPr>
              <a:t>High Level Summary</a:t>
            </a:r>
            <a:endParaRPr lang="en-US" sz="2800" i="1" dirty="0">
              <a:solidFill>
                <a:srgbClr val="FF0000"/>
              </a:solidFill>
            </a:endParaRPr>
          </a:p>
        </p:txBody>
      </p:sp>
      <p:sp>
        <p:nvSpPr>
          <p:cNvPr id="3" name="Content Placeholder 2"/>
          <p:cNvSpPr>
            <a:spLocks noGrp="1"/>
          </p:cNvSpPr>
          <p:nvPr>
            <p:ph idx="1"/>
          </p:nvPr>
        </p:nvSpPr>
        <p:spPr/>
        <p:txBody>
          <a:bodyPr/>
          <a:lstStyle/>
          <a:p>
            <a:r>
              <a:rPr lang="en-US" sz="2400" dirty="0"/>
              <a:t>H</a:t>
            </a:r>
            <a:r>
              <a:rPr lang="en-US" sz="2400" dirty="0" smtClean="0"/>
              <a:t>ydrogen </a:t>
            </a:r>
            <a:r>
              <a:rPr lang="en-US" sz="2400" dirty="0"/>
              <a:t>is a </a:t>
            </a:r>
            <a:r>
              <a:rPr lang="en-US" sz="2400" dirty="0">
                <a:hlinkClick r:id="rId2" tooltip="Transparency (optics)"/>
              </a:rPr>
              <a:t>colorless</a:t>
            </a:r>
            <a:r>
              <a:rPr lang="en-US" sz="2400" dirty="0"/>
              <a:t>, </a:t>
            </a:r>
            <a:r>
              <a:rPr lang="en-US" sz="2400" dirty="0">
                <a:hlinkClick r:id="rId3" tooltip="Odorless"/>
              </a:rPr>
              <a:t>odorless</a:t>
            </a:r>
            <a:r>
              <a:rPr lang="en-US" sz="2400" dirty="0"/>
              <a:t>, </a:t>
            </a:r>
            <a:r>
              <a:rPr lang="en-US" sz="2400" dirty="0" smtClean="0">
                <a:hlinkClick r:id="rId4" tooltip="Taste"/>
              </a:rPr>
              <a:t>tasteless</a:t>
            </a:r>
            <a:endParaRPr lang="en-US" sz="2400" dirty="0" smtClean="0"/>
          </a:p>
          <a:p>
            <a:r>
              <a:rPr lang="en-US" sz="2400" dirty="0"/>
              <a:t>Hydrogen possesses the </a:t>
            </a:r>
            <a:r>
              <a:rPr lang="en-US" sz="2400" dirty="0">
                <a:hlinkClick r:id="rId5" tooltip="NFPA 704"/>
              </a:rPr>
              <a:t>NFPA 704</a:t>
            </a:r>
            <a:r>
              <a:rPr lang="en-US" sz="2400" dirty="0"/>
              <a:t>'s highest rating of 4 on the flammability </a:t>
            </a:r>
            <a:r>
              <a:rPr lang="en-US" sz="2400" dirty="0" smtClean="0"/>
              <a:t>scale</a:t>
            </a:r>
          </a:p>
          <a:p>
            <a:r>
              <a:rPr lang="en-US" sz="2400" dirty="0"/>
              <a:t>F</a:t>
            </a:r>
            <a:r>
              <a:rPr lang="en-US" sz="2400" dirty="0" smtClean="0"/>
              <a:t>lammable </a:t>
            </a:r>
            <a:r>
              <a:rPr lang="en-US" sz="2400" dirty="0"/>
              <a:t>when mixed even in small amounts with ordinary air; </a:t>
            </a:r>
            <a:endParaRPr lang="en-US" sz="2400" dirty="0" smtClean="0"/>
          </a:p>
          <a:p>
            <a:pPr lvl="1"/>
            <a:r>
              <a:rPr lang="en-US" sz="1800" dirty="0" smtClean="0"/>
              <a:t>hydrogen </a:t>
            </a:r>
            <a:r>
              <a:rPr lang="en-US" sz="1800" dirty="0"/>
              <a:t>gas and normal air can ignite at as low as 4% air due to the oxygen in the air and the simplicity and chemical properties of the reaction. </a:t>
            </a:r>
            <a:endParaRPr lang="en-US" sz="1800" dirty="0" smtClean="0"/>
          </a:p>
          <a:p>
            <a:r>
              <a:rPr lang="en-US" sz="2400" dirty="0" smtClean="0"/>
              <a:t>The </a:t>
            </a:r>
            <a:r>
              <a:rPr lang="en-US" sz="2400" dirty="0"/>
              <a:t>storage and use of hydrogen poses unique challenges due to its ease of leaking as a </a:t>
            </a:r>
            <a:r>
              <a:rPr lang="en-US" sz="2400" dirty="0">
                <a:hlinkClick r:id="rId6" tooltip="Gaseous"/>
              </a:rPr>
              <a:t>gaseous</a:t>
            </a:r>
            <a:r>
              <a:rPr lang="en-US" sz="2400" dirty="0"/>
              <a:t> fuel, low-</a:t>
            </a:r>
            <a:r>
              <a:rPr lang="en-US" sz="2400" dirty="0">
                <a:hlinkClick r:id="rId7" tooltip="Energy"/>
              </a:rPr>
              <a:t>energy</a:t>
            </a:r>
            <a:r>
              <a:rPr lang="en-US" sz="2400" dirty="0"/>
              <a:t> </a:t>
            </a:r>
            <a:r>
              <a:rPr lang="en-US" sz="2400" dirty="0">
                <a:hlinkClick r:id="rId8" tooltip="Combustion"/>
              </a:rPr>
              <a:t>ignition</a:t>
            </a:r>
            <a:r>
              <a:rPr lang="en-US" sz="2400" dirty="0"/>
              <a:t>, wide range of combustible fuel-air mixtures, </a:t>
            </a:r>
            <a:r>
              <a:rPr lang="en-US" sz="2400" dirty="0">
                <a:hlinkClick r:id="rId9" tooltip="Buoyancy"/>
              </a:rPr>
              <a:t>buoyancy</a:t>
            </a:r>
            <a:r>
              <a:rPr lang="en-US" sz="2400" dirty="0"/>
              <a:t>, and its ability to </a:t>
            </a:r>
            <a:r>
              <a:rPr lang="en-US" sz="2400" dirty="0">
                <a:hlinkClick r:id="rId10" tooltip="Hydrogen embrittlement"/>
              </a:rPr>
              <a:t>embrittle metals</a:t>
            </a:r>
            <a:r>
              <a:rPr lang="en-US" sz="2400" dirty="0"/>
              <a:t> that must be accounted for to ensure safe operation</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3</a:t>
            </a:fld>
            <a:endParaRPr lang="en-US" altLang="en-US" dirty="0">
              <a:solidFill>
                <a:srgbClr val="FFFFFF"/>
              </a:solidFill>
            </a:endParaRPr>
          </a:p>
        </p:txBody>
      </p:sp>
      <p:pic>
        <p:nvPicPr>
          <p:cNvPr id="6" name="Picture 5"/>
          <p:cNvPicPr>
            <a:picLocks noChangeAspect="1"/>
          </p:cNvPicPr>
          <p:nvPr/>
        </p:nvPicPr>
        <p:blipFill>
          <a:blip r:embed="rId11"/>
          <a:stretch>
            <a:fillRect/>
          </a:stretch>
        </p:blipFill>
        <p:spPr>
          <a:xfrm>
            <a:off x="6098650" y="0"/>
            <a:ext cx="2946511" cy="1956786"/>
          </a:xfrm>
          <a:prstGeom prst="rect">
            <a:avLst/>
          </a:prstGeom>
        </p:spPr>
      </p:pic>
    </p:spTree>
    <p:extLst>
      <p:ext uri="{BB962C8B-B14F-4D97-AF65-F5344CB8AC3E}">
        <p14:creationId xmlns:p14="http://schemas.microsoft.com/office/powerpoint/2010/main" val="326808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Unique</a:t>
            </a:r>
            <a:r>
              <a:rPr lang="en-US" dirty="0" smtClean="0"/>
              <a:t> to Hydrogen:  </a:t>
            </a:r>
            <a:r>
              <a:rPr lang="en-US" u="sng" dirty="0" smtClean="0">
                <a:solidFill>
                  <a:srgbClr val="FF0000"/>
                </a:solidFill>
              </a:rPr>
              <a:t>Extremely Easy to Ignite</a:t>
            </a:r>
            <a:endParaRPr lang="en-US" u="sng" dirty="0">
              <a:solidFill>
                <a:srgbClr val="FF0000"/>
              </a:solidFill>
            </a:endParaRPr>
          </a:p>
        </p:txBody>
      </p:sp>
      <p:sp>
        <p:nvSpPr>
          <p:cNvPr id="3" name="Content Placeholder 2"/>
          <p:cNvSpPr>
            <a:spLocks noGrp="1"/>
          </p:cNvSpPr>
          <p:nvPr>
            <p:ph idx="1"/>
          </p:nvPr>
        </p:nvSpPr>
        <p:spPr/>
        <p:txBody>
          <a:bodyPr/>
          <a:lstStyle/>
          <a:p>
            <a:r>
              <a:rPr lang="en-US" sz="2400" dirty="0" smtClean="0"/>
              <a:t>"</a:t>
            </a:r>
            <a:r>
              <a:rPr lang="en-US" sz="2400" dirty="0"/>
              <a:t>Hydrogen-air mixtures can ignite with very low energy input, 1/10 that required igniting a gasoline-air mixture. For reference, an invisible spark or a static spark from a person can cause ignition</a:t>
            </a:r>
            <a:r>
              <a:rPr lang="en-US" sz="2400" dirty="0" smtClean="0"/>
              <a:t>.</a:t>
            </a:r>
          </a:p>
          <a:p>
            <a:endParaRPr lang="en-US" sz="2400" dirty="0" smtClean="0"/>
          </a:p>
          <a:p>
            <a:endParaRPr lang="en-US" sz="2400" dirty="0"/>
          </a:p>
          <a:p>
            <a:r>
              <a:rPr lang="en-US" sz="2400" dirty="0"/>
              <a:t>"Although the autoignition temperature of hydrogen is higher than those for most hydrocarbons, hydrogen's lower ignition energy makes the ignition of hydrogen–air mixtures more likely. </a:t>
            </a:r>
            <a:r>
              <a:rPr lang="en-US" sz="2400" b="1" i="1" u="sng" dirty="0">
                <a:solidFill>
                  <a:srgbClr val="FF0000"/>
                </a:solidFill>
              </a:rPr>
              <a:t>The minimum energy for spark ignition at atmospheric pressure is about 0.02 millijoules</a:t>
            </a:r>
            <a:r>
              <a:rPr lang="en-US" sz="2400" b="1" i="1" u="sng" dirty="0" smtClean="0">
                <a:solidFill>
                  <a:srgbClr val="FF0000"/>
                </a:solidFill>
              </a:rPr>
              <a:t>.</a:t>
            </a:r>
          </a:p>
          <a:p>
            <a:endParaRPr lang="en-US" sz="2400" b="1" dirty="0" smtClean="0">
              <a:solidFill>
                <a:schemeClr val="tx1">
                  <a:lumMod val="75000"/>
                </a:schemeClr>
              </a:solidFill>
            </a:endParaRPr>
          </a:p>
          <a:p>
            <a:r>
              <a:rPr lang="en-US" sz="2400" b="1" dirty="0" smtClean="0">
                <a:solidFill>
                  <a:schemeClr val="tx1">
                    <a:lumMod val="75000"/>
                  </a:schemeClr>
                </a:solidFill>
              </a:rPr>
              <a:t>For reference methane (natural gas) MIE = 0.28 mJ</a:t>
            </a:r>
            <a:endParaRPr lang="en-US" sz="2400" b="1" dirty="0">
              <a:solidFill>
                <a:schemeClr val="tx1">
                  <a:lumMod val="75000"/>
                </a:schemeClr>
              </a:solidFill>
            </a:endParaRPr>
          </a:p>
          <a:p>
            <a:endParaRPr lang="en-US" sz="24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4</a:t>
            </a:fld>
            <a:endParaRPr lang="en-US" altLang="en-US" dirty="0">
              <a:solidFill>
                <a:srgbClr val="FFFFFF"/>
              </a:solidFill>
            </a:endParaRPr>
          </a:p>
        </p:txBody>
      </p:sp>
      <p:pic>
        <p:nvPicPr>
          <p:cNvPr id="6" name="Picture 5"/>
          <p:cNvPicPr>
            <a:picLocks noChangeAspect="1"/>
          </p:cNvPicPr>
          <p:nvPr/>
        </p:nvPicPr>
        <p:blipFill>
          <a:blip r:embed="rId2"/>
          <a:stretch>
            <a:fillRect/>
          </a:stretch>
        </p:blipFill>
        <p:spPr>
          <a:xfrm>
            <a:off x="8371232" y="3151893"/>
            <a:ext cx="1707486" cy="1318280"/>
          </a:xfrm>
          <a:prstGeom prst="rect">
            <a:avLst/>
          </a:prstGeom>
        </p:spPr>
      </p:pic>
      <p:pic>
        <p:nvPicPr>
          <p:cNvPr id="7" name="Picture 6"/>
          <p:cNvPicPr>
            <a:picLocks noChangeAspect="1"/>
          </p:cNvPicPr>
          <p:nvPr/>
        </p:nvPicPr>
        <p:blipFill>
          <a:blip r:embed="rId3"/>
          <a:stretch>
            <a:fillRect/>
          </a:stretch>
        </p:blipFill>
        <p:spPr>
          <a:xfrm rot="5400000">
            <a:off x="10047891" y="3156012"/>
            <a:ext cx="1331196" cy="1297130"/>
          </a:xfrm>
          <a:prstGeom prst="rect">
            <a:avLst/>
          </a:prstGeom>
        </p:spPr>
      </p:pic>
    </p:spTree>
    <p:extLst>
      <p:ext uri="{BB962C8B-B14F-4D97-AF65-F5344CB8AC3E}">
        <p14:creationId xmlns:p14="http://schemas.microsoft.com/office/powerpoint/2010/main" val="307458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Unique</a:t>
            </a:r>
            <a:r>
              <a:rPr lang="en-US" dirty="0"/>
              <a:t> to Hydrogen</a:t>
            </a:r>
            <a:r>
              <a:rPr lang="en-US" dirty="0" smtClean="0"/>
              <a:t>: </a:t>
            </a:r>
            <a:r>
              <a:rPr lang="en-US" u="sng" dirty="0" smtClean="0">
                <a:solidFill>
                  <a:srgbClr val="FF0000"/>
                </a:solidFill>
              </a:rPr>
              <a:t>Extraordinarily Wide Range of Flammable Mixtures in Air</a:t>
            </a:r>
            <a:endParaRPr lang="en-US" u="sng" dirty="0">
              <a:solidFill>
                <a:srgbClr val="FF0000"/>
              </a:solidFill>
            </a:endParaRPr>
          </a:p>
        </p:txBody>
      </p:sp>
      <p:sp>
        <p:nvSpPr>
          <p:cNvPr id="3" name="Content Placeholder 2"/>
          <p:cNvSpPr>
            <a:spLocks noGrp="1"/>
          </p:cNvSpPr>
          <p:nvPr>
            <p:ph idx="1"/>
          </p:nvPr>
        </p:nvSpPr>
        <p:spPr/>
        <p:txBody>
          <a:bodyPr/>
          <a:lstStyle/>
          <a:p>
            <a:r>
              <a:rPr lang="en-US" sz="2000" dirty="0" smtClean="0"/>
              <a:t>The </a:t>
            </a:r>
            <a:r>
              <a:rPr lang="en-US" sz="2000" dirty="0"/>
              <a:t>flammability limits based on the volume percent of hydrogen in air at 14.7 psia (1 atm, 101 kPa) are 4.0 and 75.0. The flammability limits based on the volume percent of hydrogen in oxygen at 14.7 psia (1 atm, 101 kPa) are 4.0 and 94.0</a:t>
            </a:r>
            <a:r>
              <a:rPr lang="en-US" sz="2000" dirty="0" smtClean="0"/>
              <a:t>.</a:t>
            </a:r>
          </a:p>
          <a:p>
            <a:endParaRPr lang="en-US" sz="2000" dirty="0"/>
          </a:p>
          <a:p>
            <a:r>
              <a:rPr lang="en-US" sz="2000" dirty="0" smtClean="0"/>
              <a:t>The </a:t>
            </a:r>
            <a:r>
              <a:rPr lang="en-US" sz="2000" dirty="0"/>
              <a:t>limits of detonability of hydrogen in air are 18.3 to 59 percent by </a:t>
            </a:r>
            <a:r>
              <a:rPr lang="en-US" sz="2000" dirty="0" smtClean="0"/>
              <a:t>volume</a:t>
            </a:r>
          </a:p>
          <a:p>
            <a:pPr lvl="1"/>
            <a:r>
              <a:rPr lang="en-US" sz="1600" dirty="0"/>
              <a:t>	</a:t>
            </a:r>
            <a:r>
              <a:rPr lang="en-US" sz="1600" dirty="0" smtClean="0"/>
              <a:t>		</a:t>
            </a:r>
            <a:r>
              <a:rPr lang="en-US" sz="1600" b="1" dirty="0" smtClean="0">
                <a:solidFill>
                  <a:srgbClr val="FF0000"/>
                </a:solidFill>
              </a:rPr>
              <a:t>Detonations are extremely Violent Explosions!!!!</a:t>
            </a:r>
          </a:p>
          <a:p>
            <a:endParaRPr lang="en-US" sz="2000" dirty="0"/>
          </a:p>
          <a:p>
            <a:r>
              <a:rPr lang="en-US" sz="2000" dirty="0" smtClean="0"/>
              <a:t>Flames </a:t>
            </a:r>
            <a:r>
              <a:rPr lang="en-US" sz="2000" dirty="0"/>
              <a:t>in and around a collection of pipes or structures can create turbulence that causes a </a:t>
            </a:r>
            <a:r>
              <a:rPr lang="en-US" sz="2000" dirty="0">
                <a:hlinkClick r:id="rId2" tooltip="Deflagration"/>
              </a:rPr>
              <a:t>deflagration</a:t>
            </a:r>
            <a:r>
              <a:rPr lang="en-US" sz="2000" dirty="0"/>
              <a:t> to evolve into a </a:t>
            </a:r>
            <a:r>
              <a:rPr lang="en-US" sz="2000" dirty="0">
                <a:hlinkClick r:id="rId3" tooltip="Detonation"/>
              </a:rPr>
              <a:t>detonation</a:t>
            </a:r>
            <a:r>
              <a:rPr lang="en-US" sz="2000" dirty="0"/>
              <a:t>, even in the absence of gross confinement</a:t>
            </a:r>
            <a:r>
              <a:rPr lang="en-US" sz="2000" dirty="0" smtClean="0"/>
              <a:t>.</a:t>
            </a:r>
          </a:p>
          <a:p>
            <a:endParaRPr lang="en-US" sz="2000" dirty="0"/>
          </a:p>
          <a:p>
            <a:r>
              <a:rPr lang="en-US" sz="2000" dirty="0" smtClean="0"/>
              <a:t>For </a:t>
            </a:r>
            <a:r>
              <a:rPr lang="en-US" sz="2000" dirty="0"/>
              <a:t>comparison: Deflagration limit of gasoline in air: 1.4–7.6%; of acetylene in air</a:t>
            </a:r>
            <a:r>
              <a:rPr lang="en-US" sz="2000" dirty="0" smtClean="0"/>
              <a:t>, </a:t>
            </a:r>
            <a:r>
              <a:rPr lang="en-US" sz="2000" dirty="0"/>
              <a:t>2.5% to 82</a:t>
            </a:r>
            <a:r>
              <a:rPr lang="en-US" sz="2000" dirty="0" smtClean="0"/>
              <a:t>%</a:t>
            </a:r>
            <a:endParaRPr lang="en-US" sz="2000" dirty="0"/>
          </a:p>
          <a:p>
            <a:endParaRPr lang="en-US" sz="20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5</a:t>
            </a:fld>
            <a:endParaRPr lang="en-US" altLang="en-US" dirty="0">
              <a:solidFill>
                <a:srgbClr val="FFFFFF"/>
              </a:solidFill>
            </a:endParaRPr>
          </a:p>
        </p:txBody>
      </p:sp>
    </p:spTree>
    <p:extLst>
      <p:ext uri="{BB962C8B-B14F-4D97-AF65-F5344CB8AC3E}">
        <p14:creationId xmlns:p14="http://schemas.microsoft.com/office/powerpoint/2010/main" val="130390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Unique</a:t>
            </a:r>
            <a:r>
              <a:rPr lang="en-US" dirty="0"/>
              <a:t> to Hydrogen: </a:t>
            </a:r>
            <a:r>
              <a:rPr lang="en-US" u="sng" dirty="0" smtClean="0">
                <a:solidFill>
                  <a:srgbClr val="FF0000"/>
                </a:solidFill>
              </a:rPr>
              <a:t>Exaggerated Hazards from Leaks</a:t>
            </a:r>
            <a:endParaRPr lang="en-US" dirty="0"/>
          </a:p>
        </p:txBody>
      </p:sp>
      <p:sp>
        <p:nvSpPr>
          <p:cNvPr id="3" name="Content Placeholder 2"/>
          <p:cNvSpPr>
            <a:spLocks noGrp="1"/>
          </p:cNvSpPr>
          <p:nvPr>
            <p:ph idx="1"/>
          </p:nvPr>
        </p:nvSpPr>
        <p:spPr/>
        <p:txBody>
          <a:bodyPr/>
          <a:lstStyle/>
          <a:p>
            <a:pPr marL="0" indent="0">
              <a:buNone/>
            </a:pPr>
            <a:endParaRPr lang="en-US" sz="2000" b="1" dirty="0"/>
          </a:p>
          <a:p>
            <a:r>
              <a:rPr lang="en-US" sz="2000" dirty="0"/>
              <a:t>Hydrogen is odorless, colorless and tasteless, so most human senses won’t help to detect a leak. </a:t>
            </a:r>
            <a:endParaRPr lang="en-US" sz="2000" dirty="0" smtClean="0"/>
          </a:p>
          <a:p>
            <a:r>
              <a:rPr lang="en-US" sz="2000" dirty="0" smtClean="0"/>
              <a:t>By </a:t>
            </a:r>
            <a:r>
              <a:rPr lang="en-US" sz="2000" dirty="0"/>
              <a:t>comparison, natural gas is also odorless, colorless and tasteless, but industry adds a sulfur-containing odorant, called mercaptan, to make it detectable by people. </a:t>
            </a:r>
            <a:endParaRPr lang="en-US" sz="2000" dirty="0" smtClean="0"/>
          </a:p>
          <a:p>
            <a:r>
              <a:rPr lang="en-US" sz="2000" dirty="0" smtClean="0"/>
              <a:t>However</a:t>
            </a:r>
            <a:r>
              <a:rPr lang="en-US" sz="2000" dirty="0"/>
              <a:t>, given hydrogen’s tendency to rise quickly, a hydrogen leak indoors would briefly collect on the ceiling and eventually move towards the corners and away from where any nose might detect it. </a:t>
            </a:r>
            <a:endParaRPr lang="en-US" sz="2000" dirty="0" smtClean="0"/>
          </a:p>
          <a:p>
            <a:r>
              <a:rPr lang="en-US" sz="2000" dirty="0" smtClean="0"/>
              <a:t>Hydrogen </a:t>
            </a:r>
            <a:r>
              <a:rPr lang="en-US" sz="2000" dirty="0"/>
              <a:t>leaks can support combustion at very low flow rates, as low as 4 micrograms/s</a:t>
            </a:r>
            <a:r>
              <a:rPr lang="en-US" sz="2000" dirty="0" smtClean="0"/>
              <a:t>.</a:t>
            </a:r>
            <a:endParaRPr lang="en-US" sz="2000" dirty="0"/>
          </a:p>
          <a:p>
            <a:endParaRPr lang="en-US" sz="20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6</a:t>
            </a:fld>
            <a:endParaRPr lang="en-US" altLang="en-US" dirty="0">
              <a:solidFill>
                <a:srgbClr val="FFFFFF"/>
              </a:solidFill>
            </a:endParaRPr>
          </a:p>
        </p:txBody>
      </p:sp>
    </p:spTree>
    <p:extLst>
      <p:ext uri="{BB962C8B-B14F-4D97-AF65-F5344CB8AC3E}">
        <p14:creationId xmlns:p14="http://schemas.microsoft.com/office/powerpoint/2010/main" val="49126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Embrittlement – Leak Hazard!</a:t>
            </a:r>
            <a:endParaRPr lang="en-US" dirty="0"/>
          </a:p>
        </p:txBody>
      </p:sp>
      <p:sp>
        <p:nvSpPr>
          <p:cNvPr id="3" name="Content Placeholder 2"/>
          <p:cNvSpPr>
            <a:spLocks noGrp="1"/>
          </p:cNvSpPr>
          <p:nvPr>
            <p:ph idx="1"/>
          </p:nvPr>
        </p:nvSpPr>
        <p:spPr>
          <a:xfrm>
            <a:off x="1117601" y="2378103"/>
            <a:ext cx="10257367" cy="3724275"/>
          </a:xfrm>
        </p:spPr>
        <p:txBody>
          <a:bodyPr/>
          <a:lstStyle/>
          <a:p>
            <a:r>
              <a:rPr lang="en-US" sz="1800" dirty="0"/>
              <a:t>During hydrogen </a:t>
            </a:r>
            <a:r>
              <a:rPr lang="en-US" sz="1800" b="1" dirty="0" smtClean="0"/>
              <a:t>embrittlement </a:t>
            </a:r>
            <a:r>
              <a:rPr lang="en-US" sz="1800" dirty="0" smtClean="0"/>
              <a:t>the </a:t>
            </a:r>
            <a:r>
              <a:rPr lang="en-US" sz="1800" dirty="0"/>
              <a:t>metal has reduced ductility, toughness, and tensile strength, up to the point where it cracks </a:t>
            </a:r>
            <a:r>
              <a:rPr lang="en-US" sz="1800" dirty="0" smtClean="0"/>
              <a:t>open!!!</a:t>
            </a:r>
          </a:p>
          <a:p>
            <a:r>
              <a:rPr lang="en-US" sz="1800" dirty="0" smtClean="0"/>
              <a:t>hydrogen embrittles </a:t>
            </a:r>
            <a:r>
              <a:rPr lang="en-US" sz="1800" dirty="0"/>
              <a:t>a variety of substances, </a:t>
            </a:r>
            <a:r>
              <a:rPr lang="en-US" sz="1800" dirty="0" smtClean="0"/>
              <a:t>including</a:t>
            </a:r>
          </a:p>
          <a:p>
            <a:pPr lvl="1"/>
            <a:r>
              <a:rPr lang="en-US" sz="1600" b="1" dirty="0" smtClean="0"/>
              <a:t>Stainless steel</a:t>
            </a:r>
          </a:p>
          <a:p>
            <a:pPr lvl="1"/>
            <a:r>
              <a:rPr lang="en-US" sz="1600" b="1" dirty="0">
                <a:hlinkClick r:id="rId2" tooltip="Aluminium"/>
              </a:rPr>
              <a:t>A</a:t>
            </a:r>
            <a:r>
              <a:rPr lang="en-US" sz="1600" b="1" dirty="0" smtClean="0">
                <a:hlinkClick r:id="rId2" tooltip="Aluminium"/>
              </a:rPr>
              <a:t>luminum</a:t>
            </a:r>
            <a:r>
              <a:rPr lang="en-US" sz="1600" b="1" dirty="0" smtClean="0"/>
              <a:t>( at </a:t>
            </a:r>
            <a:r>
              <a:rPr lang="en-US" sz="1600" b="1" dirty="0"/>
              <a:t>high temperatures </a:t>
            </a:r>
            <a:r>
              <a:rPr lang="en-US" sz="1600" b="1" dirty="0" smtClean="0"/>
              <a:t>only), </a:t>
            </a:r>
            <a:r>
              <a:rPr lang="en-US" sz="1600" b="1" dirty="0"/>
              <a:t>and </a:t>
            </a:r>
            <a:endParaRPr lang="en-US" sz="1600" b="1" dirty="0" smtClean="0"/>
          </a:p>
          <a:p>
            <a:pPr lvl="1"/>
            <a:r>
              <a:rPr lang="en-US" sz="1600" b="1" dirty="0">
                <a:hlinkClick r:id="rId3" tooltip="Titanium"/>
              </a:rPr>
              <a:t>T</a:t>
            </a:r>
            <a:r>
              <a:rPr lang="en-US" sz="1600" b="1" dirty="0" smtClean="0">
                <a:hlinkClick r:id="rId3" tooltip="Titanium"/>
              </a:rPr>
              <a:t>itanium</a:t>
            </a:r>
            <a:endParaRPr lang="en-US" sz="1600" b="1" baseline="30000" dirty="0" smtClean="0"/>
          </a:p>
          <a:p>
            <a:pPr lvl="1"/>
            <a:r>
              <a:rPr lang="en-US" sz="1600" b="1" dirty="0" smtClean="0">
                <a:hlinkClick r:id="rId4" tooltip="Copper"/>
              </a:rPr>
              <a:t>NOT AN ISSUE WITH: copper</a:t>
            </a:r>
            <a:r>
              <a:rPr lang="en-US" sz="1600" b="1" dirty="0" smtClean="0"/>
              <a:t> </a:t>
            </a:r>
            <a:r>
              <a:rPr lang="en-US" sz="1600" b="1" dirty="0"/>
              <a:t>(including alloys, e.g. </a:t>
            </a:r>
            <a:r>
              <a:rPr lang="en-US" sz="1600" b="1" dirty="0">
                <a:hlinkClick r:id="rId5" tooltip="Beryllium copper"/>
              </a:rPr>
              <a:t>beryllium copper</a:t>
            </a:r>
            <a:r>
              <a:rPr lang="en-US" sz="1600" b="1" dirty="0"/>
              <a:t>) </a:t>
            </a:r>
            <a:endParaRPr lang="en-US" sz="1600" b="1" dirty="0" smtClean="0"/>
          </a:p>
          <a:p>
            <a:pPr lvl="1"/>
            <a:endParaRPr lang="en-US" sz="1600" b="1" dirty="0" smtClean="0"/>
          </a:p>
          <a:p>
            <a:pPr lvl="1"/>
            <a:r>
              <a:rPr lang="en-US" sz="1800" b="1" i="1" u="sng" dirty="0" smtClean="0">
                <a:solidFill>
                  <a:srgbClr val="FF0000"/>
                </a:solidFill>
              </a:rPr>
              <a:t>BOTTOM LINE:  Always use copper tubing and brass fittings in laboratory hydrogen service</a:t>
            </a:r>
            <a:endParaRPr lang="en-US" sz="1800" b="1" i="1" u="sng" dirty="0">
              <a:solidFill>
                <a:srgbClr val="FF0000"/>
              </a:solidFill>
            </a:endParaRPr>
          </a:p>
          <a:p>
            <a:endParaRPr lang="en-US" sz="18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a:xfrm>
            <a:off x="112184" y="6270331"/>
            <a:ext cx="783167" cy="488950"/>
          </a:xfrm>
        </p:spPr>
        <p:txBody>
          <a:bodyPr/>
          <a:lstStyle/>
          <a:p>
            <a:pPr>
              <a:defRPr/>
            </a:pPr>
            <a:fld id="{A3029D06-2705-48D5-8A5B-D4A7B96FB4D3}" type="slidenum">
              <a:rPr lang="en-US" altLang="en-US" smtClean="0">
                <a:solidFill>
                  <a:srgbClr val="FFFFFF"/>
                </a:solidFill>
              </a:rPr>
              <a:pPr>
                <a:defRPr/>
              </a:pPr>
              <a:t>7</a:t>
            </a:fld>
            <a:endParaRPr lang="en-US" altLang="en-US" dirty="0">
              <a:solidFill>
                <a:srgbClr val="FFFFFF"/>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247" y="2857465"/>
            <a:ext cx="3054080" cy="1247810"/>
          </a:xfrm>
          <a:prstGeom prst="rect">
            <a:avLst/>
          </a:prstGeom>
          <a:ln w="31750">
            <a:solidFill>
              <a:schemeClr val="accent1"/>
            </a:solidFill>
          </a:ln>
        </p:spPr>
      </p:pic>
    </p:spTree>
    <p:extLst>
      <p:ext uri="{BB962C8B-B14F-4D97-AF65-F5344CB8AC3E}">
        <p14:creationId xmlns:p14="http://schemas.microsoft.com/office/powerpoint/2010/main" val="25022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381126"/>
          </a:xfrm>
        </p:spPr>
        <p:txBody>
          <a:bodyPr/>
          <a:lstStyle/>
          <a:p>
            <a:r>
              <a:rPr lang="en-US" dirty="0" smtClean="0"/>
              <a:t>Prevention</a:t>
            </a:r>
            <a:r>
              <a:rPr lang="en-US" dirty="0"/>
              <a:t/>
            </a:r>
            <a:br>
              <a:rPr lang="en-US" dirty="0"/>
            </a:br>
            <a:endParaRPr lang="en-US" dirty="0"/>
          </a:p>
        </p:txBody>
      </p:sp>
      <p:sp>
        <p:nvSpPr>
          <p:cNvPr id="3" name="Content Placeholder 2"/>
          <p:cNvSpPr>
            <a:spLocks noGrp="1"/>
          </p:cNvSpPr>
          <p:nvPr>
            <p:ph idx="1"/>
          </p:nvPr>
        </p:nvSpPr>
        <p:spPr>
          <a:xfrm>
            <a:off x="1117601" y="2370152"/>
            <a:ext cx="10257367" cy="3724275"/>
          </a:xfrm>
        </p:spPr>
        <p:txBody>
          <a:bodyPr/>
          <a:lstStyle/>
          <a:p>
            <a:r>
              <a:rPr lang="en-US" sz="2400" b="1" u="sng" dirty="0" smtClean="0">
                <a:solidFill>
                  <a:srgbClr val="FF0000"/>
                </a:solidFill>
              </a:rPr>
              <a:t>Ensure hydrogen is never allowed to reach a flammable zone</a:t>
            </a:r>
          </a:p>
          <a:p>
            <a:r>
              <a:rPr lang="en-US" sz="2400" dirty="0" smtClean="0"/>
              <a:t>Minimize the quantities of hydrogen in the lab</a:t>
            </a:r>
          </a:p>
          <a:p>
            <a:pPr lvl="1"/>
            <a:r>
              <a:rPr lang="en-US" dirty="0" smtClean="0"/>
              <a:t>Can a lecture bottle suffice vs a size A cylinder?</a:t>
            </a:r>
          </a:p>
          <a:p>
            <a:r>
              <a:rPr lang="en-US" sz="2400" dirty="0" smtClean="0"/>
              <a:t>Minimize electrical equipment near places where a leak might occur</a:t>
            </a:r>
          </a:p>
          <a:p>
            <a:r>
              <a:rPr lang="en-US" sz="2400" dirty="0" smtClean="0"/>
              <a:t>Ensure equipment is properly bonded and grounded as appropriate</a:t>
            </a:r>
          </a:p>
          <a:p>
            <a:r>
              <a:rPr lang="en-US" sz="2400" dirty="0" smtClean="0"/>
              <a:t>Ensure all hydrogen lines are copper with brass fittings.</a:t>
            </a:r>
          </a:p>
          <a:p>
            <a:r>
              <a:rPr lang="en-US" sz="2400" dirty="0" smtClean="0"/>
              <a:t>Where appropriate use hydrogen detectors </a:t>
            </a:r>
            <a:endParaRPr lang="en-US" sz="2400"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8</a:t>
            </a:fld>
            <a:endParaRPr lang="en-US" altLang="en-US" dirty="0">
              <a:solidFill>
                <a:srgbClr val="FFFFFF"/>
              </a:solidFill>
            </a:endParaRPr>
          </a:p>
        </p:txBody>
      </p:sp>
    </p:spTree>
    <p:extLst>
      <p:ext uri="{BB962C8B-B14F-4D97-AF65-F5344CB8AC3E}">
        <p14:creationId xmlns:p14="http://schemas.microsoft.com/office/powerpoint/2010/main" val="12920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381126"/>
          </a:xfrm>
        </p:spPr>
        <p:txBody>
          <a:bodyPr/>
          <a:lstStyle/>
          <a:p>
            <a:r>
              <a:rPr lang="en-US" dirty="0" smtClean="0"/>
              <a:t>Prevention, cont’d</a:t>
            </a:r>
            <a:r>
              <a:rPr lang="en-US" dirty="0"/>
              <a:t/>
            </a:r>
            <a:br>
              <a:rPr lang="en-US" dirty="0"/>
            </a:br>
            <a:endParaRPr lang="en-US" dirty="0"/>
          </a:p>
        </p:txBody>
      </p:sp>
      <p:sp>
        <p:nvSpPr>
          <p:cNvPr id="3" name="Content Placeholder 2"/>
          <p:cNvSpPr>
            <a:spLocks noGrp="1"/>
          </p:cNvSpPr>
          <p:nvPr>
            <p:ph idx="1"/>
          </p:nvPr>
        </p:nvSpPr>
        <p:spPr>
          <a:xfrm>
            <a:off x="1117601" y="2401956"/>
            <a:ext cx="10257367" cy="3724275"/>
          </a:xfrm>
        </p:spPr>
        <p:txBody>
          <a:bodyPr/>
          <a:lstStyle/>
          <a:p>
            <a:r>
              <a:rPr lang="en-US" b="1" dirty="0" smtClean="0">
                <a:solidFill>
                  <a:srgbClr val="FF0000"/>
                </a:solidFill>
              </a:rPr>
              <a:t>Hydrogen </a:t>
            </a:r>
            <a:r>
              <a:rPr lang="en-US" b="1" dirty="0">
                <a:solidFill>
                  <a:srgbClr val="FF0000"/>
                </a:solidFill>
              </a:rPr>
              <a:t>collects under roofs and overhangs, where it forms an explosion </a:t>
            </a:r>
            <a:r>
              <a:rPr lang="en-US" b="1" dirty="0" smtClean="0">
                <a:solidFill>
                  <a:srgbClr val="FF0000"/>
                </a:solidFill>
              </a:rPr>
              <a:t>hazard </a:t>
            </a:r>
          </a:p>
          <a:p>
            <a:pPr lvl="1"/>
            <a:r>
              <a:rPr lang="en-US" sz="2000" dirty="0"/>
              <a:t>A</a:t>
            </a:r>
            <a:r>
              <a:rPr lang="en-US" sz="2000" dirty="0" smtClean="0"/>
              <a:t>ny </a:t>
            </a:r>
            <a:r>
              <a:rPr lang="en-US" sz="2000" dirty="0"/>
              <a:t>building that contains a potential source of hydrogen should have good </a:t>
            </a:r>
            <a:r>
              <a:rPr lang="en-US" sz="2000" dirty="0" smtClean="0"/>
              <a:t>ventilation </a:t>
            </a:r>
          </a:p>
          <a:p>
            <a:pPr lvl="1"/>
            <a:r>
              <a:rPr lang="en-US" sz="2000" dirty="0"/>
              <a:t>S</a:t>
            </a:r>
            <a:r>
              <a:rPr lang="en-US" sz="2000" dirty="0" smtClean="0"/>
              <a:t>trong </a:t>
            </a:r>
            <a:r>
              <a:rPr lang="en-US" sz="2000" dirty="0"/>
              <a:t>ignition suppression systems for all electric devices, </a:t>
            </a:r>
            <a:endParaRPr lang="en-US" sz="2000" dirty="0" smtClean="0"/>
          </a:p>
          <a:p>
            <a:pPr lvl="1"/>
            <a:r>
              <a:rPr lang="en-US" sz="2000" dirty="0"/>
              <a:t>P</a:t>
            </a:r>
            <a:r>
              <a:rPr lang="en-US" sz="2000" dirty="0" smtClean="0"/>
              <a:t>referably </a:t>
            </a:r>
            <a:r>
              <a:rPr lang="en-US" sz="2000" dirty="0"/>
              <a:t>be designed to have a roof that can be safely blown away from the rest of the structure in an explosion. </a:t>
            </a:r>
            <a:endParaRPr lang="en-US" sz="2000" dirty="0" smtClean="0"/>
          </a:p>
          <a:p>
            <a:pPr lvl="1"/>
            <a:r>
              <a:rPr lang="en-US" sz="2000" dirty="0" smtClean="0">
                <a:hlinkClick r:id="rId2" tooltip="Hydrogen sensor"/>
              </a:rPr>
              <a:t>Hydrogen </a:t>
            </a:r>
            <a:r>
              <a:rPr lang="en-US" sz="2000" dirty="0">
                <a:hlinkClick r:id="rId2" tooltip="Hydrogen sensor"/>
              </a:rPr>
              <a:t>sensors</a:t>
            </a:r>
            <a:r>
              <a:rPr lang="en-US" sz="2000" dirty="0"/>
              <a:t> </a:t>
            </a:r>
            <a:r>
              <a:rPr lang="en-US" sz="2000" dirty="0" smtClean="0"/>
              <a:t>(if appropriate) allow </a:t>
            </a:r>
            <a:r>
              <a:rPr lang="en-US" sz="2000" dirty="0"/>
              <a:t>for rapid detection of hydrogen </a:t>
            </a:r>
            <a:r>
              <a:rPr lang="en-US" sz="2000" dirty="0" smtClean="0"/>
              <a:t>leaks</a:t>
            </a:r>
          </a:p>
          <a:p>
            <a:pPr lvl="1"/>
            <a:r>
              <a:rPr lang="en-US" sz="2000" dirty="0"/>
              <a:t>	</a:t>
            </a:r>
            <a:r>
              <a:rPr lang="en-US" sz="2000" dirty="0" smtClean="0"/>
              <a:t>Ensures </a:t>
            </a:r>
            <a:r>
              <a:rPr lang="en-US" sz="2000" dirty="0"/>
              <a:t>that the hydrogen can be vented and the source of the leak tracked down. </a:t>
            </a:r>
          </a:p>
          <a:p>
            <a:endParaRPr lang="en-US" dirty="0"/>
          </a:p>
        </p:txBody>
      </p:sp>
      <p:sp>
        <p:nvSpPr>
          <p:cNvPr id="4" name="Date Placeholder 3"/>
          <p:cNvSpPr>
            <a:spLocks noGrp="1"/>
          </p:cNvSpPr>
          <p:nvPr>
            <p:ph type="dt" sz="half" idx="10"/>
          </p:nvPr>
        </p:nvSpPr>
        <p:spPr/>
        <p:txBody>
          <a:bodyPr/>
          <a:lstStyle/>
          <a:p>
            <a:pPr>
              <a:defRPr/>
            </a:pPr>
            <a:fld id="{4DA0DF5B-217C-4E36-B368-EA598BD5839D}" type="datetime1">
              <a:rPr lang="en-US" altLang="en-US" smtClean="0">
                <a:solidFill>
                  <a:srgbClr val="003366"/>
                </a:solidFill>
              </a:rPr>
              <a:pPr>
                <a:defRPr/>
              </a:pPr>
              <a:t>2/7/2017</a:t>
            </a:fld>
            <a:endParaRPr lang="en-US" altLang="en-US" dirty="0">
              <a:solidFill>
                <a:srgbClr val="003366"/>
              </a:solidFill>
            </a:endParaRPr>
          </a:p>
        </p:txBody>
      </p:sp>
      <p:sp>
        <p:nvSpPr>
          <p:cNvPr id="5" name="Slide Number Placeholder 4"/>
          <p:cNvSpPr>
            <a:spLocks noGrp="1"/>
          </p:cNvSpPr>
          <p:nvPr>
            <p:ph type="sldNum" sz="quarter" idx="11"/>
          </p:nvPr>
        </p:nvSpPr>
        <p:spPr/>
        <p:txBody>
          <a:bodyPr/>
          <a:lstStyle/>
          <a:p>
            <a:pPr>
              <a:defRPr/>
            </a:pPr>
            <a:fld id="{A3029D06-2705-48D5-8A5B-D4A7B96FB4D3}" type="slidenum">
              <a:rPr lang="en-US" altLang="en-US" smtClean="0">
                <a:solidFill>
                  <a:srgbClr val="FFFFFF"/>
                </a:solidFill>
              </a:rPr>
              <a:pPr>
                <a:defRPr/>
              </a:pPr>
              <a:t>9</a:t>
            </a:fld>
            <a:endParaRPr lang="en-US" altLang="en-US" dirty="0">
              <a:solidFill>
                <a:srgbClr val="FFFFFF"/>
              </a:solidFill>
            </a:endParaRPr>
          </a:p>
        </p:txBody>
      </p:sp>
    </p:spTree>
    <p:extLst>
      <p:ext uri="{BB962C8B-B14F-4D97-AF65-F5344CB8AC3E}">
        <p14:creationId xmlns:p14="http://schemas.microsoft.com/office/powerpoint/2010/main" val="3016300825"/>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797</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Capsules</vt:lpstr>
      <vt:lpstr>Special Hazards of Hydrogen Gas in the Laboratory</vt:lpstr>
      <vt:lpstr>Hydrogen is a Commonly Used Gas in the Chemical Laboratory</vt:lpstr>
      <vt:lpstr>Hazards of Hydrogen  in the Laboratory –  High Level Summary</vt:lpstr>
      <vt:lpstr>Unique to Hydrogen:  Extremely Easy to Ignite</vt:lpstr>
      <vt:lpstr>Unique to Hydrogen: Extraordinarily Wide Range of Flammable Mixtures in Air</vt:lpstr>
      <vt:lpstr>Unique to Hydrogen: Exaggerated Hazards from Leaks</vt:lpstr>
      <vt:lpstr>Hydrogen Embrittlement – Leak Hazard!</vt:lpstr>
      <vt:lpstr>Prevention </vt:lpstr>
      <vt:lpstr>Prevention, cont’d </vt:lpstr>
      <vt:lpstr>Laboratory Incidents</vt:lpstr>
      <vt:lpstr>Laboratory Incidents,  cont’d</vt:lpstr>
      <vt:lpstr>Fatality in China (2015)</vt:lpstr>
      <vt:lpstr>Hydrogen Hazards in This Laboratory and How They are Mitigated</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Hazards of Hydrogen gas in the Laboratory</dc:title>
  <dc:creator>Dave Frurip</dc:creator>
  <cp:lastModifiedBy>Dave Frurip</cp:lastModifiedBy>
  <cp:revision>27</cp:revision>
  <dcterms:created xsi:type="dcterms:W3CDTF">2017-02-06T18:08:39Z</dcterms:created>
  <dcterms:modified xsi:type="dcterms:W3CDTF">2017-02-07T19:08:24Z</dcterms:modified>
</cp:coreProperties>
</file>